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9"/>
  </p:notesMasterIdLst>
  <p:sldIdLst>
    <p:sldId id="263" r:id="rId2"/>
    <p:sldId id="280" r:id="rId3"/>
    <p:sldId id="281" r:id="rId4"/>
    <p:sldId id="264" r:id="rId5"/>
    <p:sldId id="295" r:id="rId6"/>
    <p:sldId id="267" r:id="rId7"/>
    <p:sldId id="268" r:id="rId8"/>
    <p:sldId id="269" r:id="rId9"/>
    <p:sldId id="294" r:id="rId10"/>
    <p:sldId id="310" r:id="rId11"/>
    <p:sldId id="311" r:id="rId12"/>
    <p:sldId id="277" r:id="rId13"/>
    <p:sldId id="274" r:id="rId14"/>
    <p:sldId id="282" r:id="rId15"/>
    <p:sldId id="296" r:id="rId16"/>
    <p:sldId id="266" r:id="rId17"/>
    <p:sldId id="272" r:id="rId18"/>
    <p:sldId id="273" r:id="rId19"/>
    <p:sldId id="297" r:id="rId20"/>
    <p:sldId id="298" r:id="rId21"/>
    <p:sldId id="299" r:id="rId22"/>
    <p:sldId id="300" r:id="rId23"/>
    <p:sldId id="301" r:id="rId24"/>
    <p:sldId id="302" r:id="rId25"/>
    <p:sldId id="303" r:id="rId26"/>
    <p:sldId id="312" r:id="rId27"/>
    <p:sldId id="304" r:id="rId28"/>
    <p:sldId id="305" r:id="rId29"/>
    <p:sldId id="313" r:id="rId30"/>
    <p:sldId id="306" r:id="rId31"/>
    <p:sldId id="307" r:id="rId32"/>
    <p:sldId id="314" r:id="rId33"/>
    <p:sldId id="315" r:id="rId34"/>
    <p:sldId id="316" r:id="rId35"/>
    <p:sldId id="270" r:id="rId36"/>
    <p:sldId id="276" r:id="rId37"/>
    <p:sldId id="265"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7C1493-8FBD-462B-8593-8ABD3E05C5A6}" type="datetimeFigureOut">
              <a:rPr lang="en-US"/>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9F78C8-E7A3-406A-AAFD-C630B871B4CA}" type="slidenum">
              <a:rPr lang="en-US"/>
              <a:t>‹#›</a:t>
            </a:fld>
            <a:endParaRPr lang="en-US"/>
          </a:p>
        </p:txBody>
      </p:sp>
    </p:spTree>
    <p:extLst>
      <p:ext uri="{BB962C8B-B14F-4D97-AF65-F5344CB8AC3E}">
        <p14:creationId xmlns:p14="http://schemas.microsoft.com/office/powerpoint/2010/main" val="258858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F1B811-5D82-4F8E-8B95-C24FD882DB0C}" type="slidenum">
              <a:rPr lang="en-US"/>
              <a:t>1</a:t>
            </a:fld>
            <a:endParaRPr lang="en-US"/>
          </a:p>
        </p:txBody>
      </p:sp>
    </p:spTree>
    <p:extLst>
      <p:ext uri="{BB962C8B-B14F-4D97-AF65-F5344CB8AC3E}">
        <p14:creationId xmlns:p14="http://schemas.microsoft.com/office/powerpoint/2010/main" val="2737889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F1B811-5D82-4F8E-8B95-C24FD882DB0C}" type="slidenum">
              <a:rPr lang="en-US"/>
              <a:t>37</a:t>
            </a:fld>
            <a:endParaRPr lang="en-US"/>
          </a:p>
        </p:txBody>
      </p:sp>
    </p:spTree>
    <p:extLst>
      <p:ext uri="{BB962C8B-B14F-4D97-AF65-F5344CB8AC3E}">
        <p14:creationId xmlns:p14="http://schemas.microsoft.com/office/powerpoint/2010/main" val="642707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F1B811-5D82-4F8E-8B95-C24FD882DB0C}" type="slidenum">
              <a:rPr lang="en-US"/>
              <a:t>4</a:t>
            </a:fld>
            <a:endParaRPr lang="en-US"/>
          </a:p>
        </p:txBody>
      </p:sp>
    </p:spTree>
    <p:extLst>
      <p:ext uri="{BB962C8B-B14F-4D97-AF65-F5344CB8AC3E}">
        <p14:creationId xmlns:p14="http://schemas.microsoft.com/office/powerpoint/2010/main" val="409126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F1B811-5D82-4F8E-8B95-C24FD882DB0C}" type="slidenum">
              <a:rPr lang="en-US"/>
              <a:t>5</a:t>
            </a:fld>
            <a:endParaRPr lang="en-US"/>
          </a:p>
        </p:txBody>
      </p:sp>
    </p:spTree>
    <p:extLst>
      <p:ext uri="{BB962C8B-B14F-4D97-AF65-F5344CB8AC3E}">
        <p14:creationId xmlns:p14="http://schemas.microsoft.com/office/powerpoint/2010/main" val="3925293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F1B811-5D82-4F8E-8B95-C24FD882DB0C}" type="slidenum">
              <a:rPr lang="en-US"/>
              <a:t>6</a:t>
            </a:fld>
            <a:endParaRPr lang="en-US"/>
          </a:p>
        </p:txBody>
      </p:sp>
    </p:spTree>
    <p:extLst>
      <p:ext uri="{BB962C8B-B14F-4D97-AF65-F5344CB8AC3E}">
        <p14:creationId xmlns:p14="http://schemas.microsoft.com/office/powerpoint/2010/main" val="1928665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F1B811-5D82-4F8E-8B95-C24FD882DB0C}" type="slidenum">
              <a:rPr lang="en-US"/>
              <a:t>7</a:t>
            </a:fld>
            <a:endParaRPr lang="en-US"/>
          </a:p>
        </p:txBody>
      </p:sp>
    </p:spTree>
    <p:extLst>
      <p:ext uri="{BB962C8B-B14F-4D97-AF65-F5344CB8AC3E}">
        <p14:creationId xmlns:p14="http://schemas.microsoft.com/office/powerpoint/2010/main" val="2978886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F1B811-5D82-4F8E-8B95-C24FD882DB0C}" type="slidenum">
              <a:rPr lang="en-US"/>
              <a:t>8</a:t>
            </a:fld>
            <a:endParaRPr lang="en-US"/>
          </a:p>
        </p:txBody>
      </p:sp>
    </p:spTree>
    <p:extLst>
      <p:ext uri="{BB962C8B-B14F-4D97-AF65-F5344CB8AC3E}">
        <p14:creationId xmlns:p14="http://schemas.microsoft.com/office/powerpoint/2010/main" val="3721797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F1B811-5D82-4F8E-8B95-C24FD882DB0C}" type="slidenum">
              <a:rPr lang="en-US"/>
              <a:t>12</a:t>
            </a:fld>
            <a:endParaRPr lang="en-US"/>
          </a:p>
        </p:txBody>
      </p:sp>
    </p:spTree>
    <p:extLst>
      <p:ext uri="{BB962C8B-B14F-4D97-AF65-F5344CB8AC3E}">
        <p14:creationId xmlns:p14="http://schemas.microsoft.com/office/powerpoint/2010/main" val="3844078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F1B811-5D82-4F8E-8B95-C24FD882DB0C}" type="slidenum">
              <a:rPr lang="en-US"/>
              <a:t>16</a:t>
            </a:fld>
            <a:endParaRPr lang="en-US"/>
          </a:p>
        </p:txBody>
      </p:sp>
    </p:spTree>
    <p:extLst>
      <p:ext uri="{BB962C8B-B14F-4D97-AF65-F5344CB8AC3E}">
        <p14:creationId xmlns:p14="http://schemas.microsoft.com/office/powerpoint/2010/main" val="746077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F1B811-5D82-4F8E-8B95-C24FD882DB0C}" type="slidenum">
              <a:rPr lang="en-US"/>
              <a:t>35</a:t>
            </a:fld>
            <a:endParaRPr lang="en-US"/>
          </a:p>
        </p:txBody>
      </p:sp>
    </p:spTree>
    <p:extLst>
      <p:ext uri="{BB962C8B-B14F-4D97-AF65-F5344CB8AC3E}">
        <p14:creationId xmlns:p14="http://schemas.microsoft.com/office/powerpoint/2010/main" val="2553091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7DE6118-2437-4B30-8E3C-4D2BE6020583}" type="datetimeFigureOut">
              <a:rPr lang="en-US" dirty="0"/>
              <a:pPr/>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a:p>
        </p:txBody>
      </p:sp>
    </p:spTree>
    <p:extLst>
      <p:ext uri="{BB962C8B-B14F-4D97-AF65-F5344CB8AC3E}">
        <p14:creationId xmlns:p14="http://schemas.microsoft.com/office/powerpoint/2010/main" val="2940990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7DE6118-2437-4B30-8E3C-4D2BE6020583}" type="datetimeFigureOut">
              <a:rPr lang="en-US" dirty="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3093885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7DE6118-2437-4B30-8E3C-4D2BE6020583}" type="datetimeFigureOut">
              <a:rPr lang="en-US" dirty="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3281506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7DE6118-2437-4B30-8E3C-4D2BE6020583}" type="datetimeFigureOut">
              <a:rPr lang="en-US" dirty="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1773648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dirty="0"/>
              <a:pPr/>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a:p>
        </p:txBody>
      </p:sp>
    </p:spTree>
    <p:extLst>
      <p:ext uri="{BB962C8B-B14F-4D97-AF65-F5344CB8AC3E}">
        <p14:creationId xmlns:p14="http://schemas.microsoft.com/office/powerpoint/2010/main" val="3105781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7DE6118-2437-4B30-8E3C-4D2BE6020583}" type="datetimeFigureOut">
              <a:rPr lang="en-US" dirty="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7022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7DE6118-2437-4B30-8E3C-4D2BE6020583}" type="datetimeFigureOut">
              <a:rPr lang="en-US" dirty="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748020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7DE6118-2437-4B30-8E3C-4D2BE6020583}" type="datetimeFigureOut">
              <a:rPr lang="en-US" dirty="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2220561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427425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dirty="0"/>
              <a:pPr/>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dirty="0"/>
              <a:pPr/>
              <a:t>‹#›</a:t>
            </a:fld>
            <a:endParaRPr lang="en-US"/>
          </a:p>
        </p:txBody>
      </p:sp>
    </p:spTree>
    <p:extLst>
      <p:ext uri="{BB962C8B-B14F-4D97-AF65-F5344CB8AC3E}">
        <p14:creationId xmlns:p14="http://schemas.microsoft.com/office/powerpoint/2010/main" val="247233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dirty="0"/>
              <a:pPr/>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dirty="0"/>
              <a:pPr/>
              <a:t>‹#›</a:t>
            </a:fld>
            <a:endParaRPr lang="en-US"/>
          </a:p>
        </p:txBody>
      </p:sp>
    </p:spTree>
    <p:extLst>
      <p:ext uri="{BB962C8B-B14F-4D97-AF65-F5344CB8AC3E}">
        <p14:creationId xmlns:p14="http://schemas.microsoft.com/office/powerpoint/2010/main" val="3473292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E6118-2437-4B30-8E3C-4D2BE6020583}" type="datetimeFigureOut">
              <a:rPr lang="en-US" dirty="0"/>
              <a:pPr/>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57DC2-970A-4B3E-BB1C-7A09969E49DF}" type="slidenum">
              <a:rPr lang="en-US" dirty="0"/>
              <a:pPr/>
              <a:t>‹#›</a:t>
            </a:fld>
            <a:endParaRPr lang="en-US"/>
          </a:p>
        </p:txBody>
      </p:sp>
    </p:spTree>
    <p:extLst>
      <p:ext uri="{BB962C8B-B14F-4D97-AF65-F5344CB8AC3E}">
        <p14:creationId xmlns:p14="http://schemas.microsoft.com/office/powerpoint/2010/main" val="545166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B5l_kE_hgu4&amp;t=14s" TargetMode="External"/><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hyperlink" Target="https://www.youtube.com/watch?v=zM-dZJug2h4&amp;feature=youtu.b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9510" y="2627510"/>
            <a:ext cx="8361229" cy="2200968"/>
          </a:xfrm>
          <a:solidFill>
            <a:schemeClr val="tx2">
              <a:lumMod val="25000"/>
              <a:lumOff val="75000"/>
            </a:schemeClr>
          </a:solidFill>
        </p:spPr>
        <p:txBody>
          <a:bodyPr/>
          <a:lstStyle/>
          <a:p>
            <a:r>
              <a:rPr lang="en-US" i="1" dirty="0"/>
              <a:t>An AMT EXCLUSIVE:</a:t>
            </a:r>
            <a:br>
              <a:rPr lang="en-US" i="1" dirty="0"/>
            </a:br>
            <a:r>
              <a:rPr lang="en-US" u="sng"/>
              <a:t>Race to the Top</a:t>
            </a:r>
            <a:r>
              <a:rPr lang="en-US" dirty="0"/>
              <a:t> </a:t>
            </a:r>
          </a:p>
        </p:txBody>
      </p:sp>
      <p:pic>
        <p:nvPicPr>
          <p:cNvPr id="3" name="Picture 3">
            <a:extLst>
              <a:ext uri="{FF2B5EF4-FFF2-40B4-BE49-F238E27FC236}">
                <a16:creationId xmlns:a16="http://schemas.microsoft.com/office/drawing/2014/main" id="{A76A4081-E522-4DC9-84CE-27E96C14814A}"/>
              </a:ext>
            </a:extLst>
          </p:cNvPr>
          <p:cNvPicPr>
            <a:picLocks noChangeAspect="1"/>
          </p:cNvPicPr>
          <p:nvPr/>
        </p:nvPicPr>
        <p:blipFill>
          <a:blip r:embed="rId3"/>
          <a:stretch>
            <a:fillRect/>
          </a:stretch>
        </p:blipFill>
        <p:spPr>
          <a:xfrm>
            <a:off x="10415006" y="96972"/>
            <a:ext cx="1662224" cy="582168"/>
          </a:xfrm>
          <a:prstGeom prst="rect">
            <a:avLst/>
          </a:prstGeom>
        </p:spPr>
      </p:pic>
    </p:spTree>
    <p:extLst>
      <p:ext uri="{BB962C8B-B14F-4D97-AF65-F5344CB8AC3E}">
        <p14:creationId xmlns:p14="http://schemas.microsoft.com/office/powerpoint/2010/main" val="267355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B70E5-EE3C-4C4B-9C68-2A382F52ABD7}"/>
              </a:ext>
            </a:extLst>
          </p:cNvPr>
          <p:cNvSpPr>
            <a:spLocks noGrp="1"/>
          </p:cNvSpPr>
          <p:nvPr>
            <p:ph type="title"/>
          </p:nvPr>
        </p:nvSpPr>
        <p:spPr>
          <a:xfrm>
            <a:off x="3272" y="191366"/>
            <a:ext cx="10515600" cy="1325563"/>
          </a:xfrm>
        </p:spPr>
        <p:txBody>
          <a:bodyPr/>
          <a:lstStyle/>
          <a:p>
            <a:pPr algn="ctr"/>
            <a:r>
              <a:rPr lang="en-US"/>
              <a:t>AMT </a:t>
            </a:r>
            <a:r>
              <a:rPr lang="en-US">
                <a:solidFill>
                  <a:srgbClr val="0070C0"/>
                </a:solidFill>
              </a:rPr>
              <a:t>Bystander Witnessed </a:t>
            </a:r>
            <a:r>
              <a:rPr lang="en-US" b="1">
                <a:solidFill>
                  <a:srgbClr val="0070C0"/>
                </a:solidFill>
              </a:rPr>
              <a:t>Asystole </a:t>
            </a:r>
            <a:br>
              <a:rPr lang="en-US" b="1">
                <a:solidFill>
                  <a:srgbClr val="0070C0"/>
                </a:solidFill>
              </a:rPr>
            </a:br>
            <a:r>
              <a:rPr lang="en-US"/>
              <a:t>Cardiac Arrests</a:t>
            </a:r>
          </a:p>
        </p:txBody>
      </p:sp>
      <p:sp>
        <p:nvSpPr>
          <p:cNvPr id="3" name="Content Placeholder 2">
            <a:extLst>
              <a:ext uri="{FF2B5EF4-FFF2-40B4-BE49-F238E27FC236}">
                <a16:creationId xmlns:a16="http://schemas.microsoft.com/office/drawing/2014/main" id="{4FBE9A66-4CDA-4A5E-ACED-86FF867F6B90}"/>
              </a:ext>
            </a:extLst>
          </p:cNvPr>
          <p:cNvSpPr>
            <a:spLocks noGrp="1"/>
          </p:cNvSpPr>
          <p:nvPr>
            <p:ph idx="1"/>
          </p:nvPr>
        </p:nvSpPr>
        <p:spPr/>
        <p:txBody>
          <a:bodyPr vert="horz" lIns="91440" tIns="45720" rIns="91440" bIns="45720" rtlCol="0" anchor="t">
            <a:normAutofit/>
          </a:bodyPr>
          <a:lstStyle/>
          <a:p>
            <a:pPr algn="ctr"/>
            <a:r>
              <a:rPr lang="en-US">
                <a:cs typeface="Calibri"/>
              </a:rPr>
              <a:t>AMT-East</a:t>
            </a:r>
            <a:endParaRPr lang="en-US" b="1">
              <a:cs typeface="Calibri"/>
            </a:endParaRPr>
          </a:p>
          <a:p>
            <a:pPr algn="ctr"/>
            <a:r>
              <a:rPr lang="en-US">
                <a:solidFill>
                  <a:srgbClr val="FF0000"/>
                </a:solidFill>
                <a:cs typeface="Calibri"/>
              </a:rPr>
              <a:t>(Peoria)</a:t>
            </a:r>
            <a:endParaRPr lang="en-US" b="1">
              <a:cs typeface="Calibri"/>
            </a:endParaRPr>
          </a:p>
          <a:p>
            <a:endParaRPr lang="en-US">
              <a:cs typeface="Calibri"/>
            </a:endParaRPr>
          </a:p>
        </p:txBody>
      </p:sp>
      <p:graphicFrame>
        <p:nvGraphicFramePr>
          <p:cNvPr id="5" name="Table 8">
            <a:extLst>
              <a:ext uri="{FF2B5EF4-FFF2-40B4-BE49-F238E27FC236}">
                <a16:creationId xmlns:a16="http://schemas.microsoft.com/office/drawing/2014/main" id="{CFC1CAEF-20E9-4EB7-9050-525CE3B9FC2B}"/>
              </a:ext>
            </a:extLst>
          </p:cNvPr>
          <p:cNvGraphicFramePr>
            <a:graphicFrameLocks/>
          </p:cNvGraphicFramePr>
          <p:nvPr/>
        </p:nvGraphicFramePr>
        <p:xfrm>
          <a:off x="407458" y="1592792"/>
          <a:ext cx="11522480" cy="3819400"/>
        </p:xfrm>
        <a:graphic>
          <a:graphicData uri="http://schemas.openxmlformats.org/drawingml/2006/table">
            <a:tbl>
              <a:tblPr firstRow="1" bandRow="1">
                <a:tableStyleId>{5C22544A-7EE6-4342-B048-85BDC9FD1C3A}</a:tableStyleId>
              </a:tblPr>
              <a:tblGrid>
                <a:gridCol w="663228">
                  <a:extLst>
                    <a:ext uri="{9D8B030D-6E8A-4147-A177-3AD203B41FA5}">
                      <a16:colId xmlns:a16="http://schemas.microsoft.com/office/drawing/2014/main" val="937482631"/>
                    </a:ext>
                  </a:extLst>
                </a:gridCol>
                <a:gridCol w="1058741">
                  <a:extLst>
                    <a:ext uri="{9D8B030D-6E8A-4147-A177-3AD203B41FA5}">
                      <a16:colId xmlns:a16="http://schemas.microsoft.com/office/drawing/2014/main" val="3283691650"/>
                    </a:ext>
                  </a:extLst>
                </a:gridCol>
                <a:gridCol w="1129083">
                  <a:extLst>
                    <a:ext uri="{9D8B030D-6E8A-4147-A177-3AD203B41FA5}">
                      <a16:colId xmlns:a16="http://schemas.microsoft.com/office/drawing/2014/main" val="820368945"/>
                    </a:ext>
                  </a:extLst>
                </a:gridCol>
                <a:gridCol w="1129083">
                  <a:extLst>
                    <a:ext uri="{9D8B030D-6E8A-4147-A177-3AD203B41FA5}">
                      <a16:colId xmlns:a16="http://schemas.microsoft.com/office/drawing/2014/main" val="484847268"/>
                    </a:ext>
                  </a:extLst>
                </a:gridCol>
                <a:gridCol w="1129083">
                  <a:extLst>
                    <a:ext uri="{9D8B030D-6E8A-4147-A177-3AD203B41FA5}">
                      <a16:colId xmlns:a16="http://schemas.microsoft.com/office/drawing/2014/main" val="1900496981"/>
                    </a:ext>
                  </a:extLst>
                </a:gridCol>
                <a:gridCol w="1129083">
                  <a:extLst>
                    <a:ext uri="{9D8B030D-6E8A-4147-A177-3AD203B41FA5}">
                      <a16:colId xmlns:a16="http://schemas.microsoft.com/office/drawing/2014/main" val="2344014072"/>
                    </a:ext>
                  </a:extLst>
                </a:gridCol>
                <a:gridCol w="1031017">
                  <a:extLst>
                    <a:ext uri="{9D8B030D-6E8A-4147-A177-3AD203B41FA5}">
                      <a16:colId xmlns:a16="http://schemas.microsoft.com/office/drawing/2014/main" val="2169435681"/>
                    </a:ext>
                  </a:extLst>
                </a:gridCol>
                <a:gridCol w="1211201">
                  <a:extLst>
                    <a:ext uri="{9D8B030D-6E8A-4147-A177-3AD203B41FA5}">
                      <a16:colId xmlns:a16="http://schemas.microsoft.com/office/drawing/2014/main" val="1708850555"/>
                    </a:ext>
                  </a:extLst>
                </a:gridCol>
                <a:gridCol w="1197922">
                  <a:extLst>
                    <a:ext uri="{9D8B030D-6E8A-4147-A177-3AD203B41FA5}">
                      <a16:colId xmlns:a16="http://schemas.microsoft.com/office/drawing/2014/main" val="203352705"/>
                    </a:ext>
                  </a:extLst>
                </a:gridCol>
                <a:gridCol w="1844039">
                  <a:extLst>
                    <a:ext uri="{9D8B030D-6E8A-4147-A177-3AD203B41FA5}">
                      <a16:colId xmlns:a16="http://schemas.microsoft.com/office/drawing/2014/main" val="852610239"/>
                    </a:ext>
                  </a:extLst>
                </a:gridCol>
              </a:tblGrid>
              <a:tr h="1404937">
                <a:tc>
                  <a:txBody>
                    <a:bodyPr/>
                    <a:lstStyle/>
                    <a:p>
                      <a:pPr lvl="0" algn="ctr">
                        <a:buNone/>
                      </a:pPr>
                      <a:endParaRPr lang="en-US"/>
                    </a:p>
                  </a:txBody>
                  <a:tcPr/>
                </a:tc>
                <a:tc>
                  <a:txBody>
                    <a:bodyPr/>
                    <a:lstStyle/>
                    <a:p>
                      <a:pPr algn="ctr">
                        <a:buNone/>
                      </a:pPr>
                      <a:r>
                        <a:rPr lang="en-US" sz="1600">
                          <a:latin typeface="Calibri"/>
                        </a:rPr>
                        <a:t>Total  </a:t>
                      </a:r>
                    </a:p>
                    <a:p>
                      <a:pPr lvl="0" algn="ctr">
                        <a:buNone/>
                      </a:pPr>
                      <a:r>
                        <a:rPr lang="en-US" sz="1600">
                          <a:latin typeface="Calibri"/>
                        </a:rPr>
                        <a:t>Attempts</a:t>
                      </a:r>
                    </a:p>
                    <a:p>
                      <a:pPr lvl="0" algn="ctr">
                        <a:buNone/>
                      </a:pPr>
                      <a:endParaRPr lang="en-US" sz="1600">
                        <a:solidFill>
                          <a:schemeClr val="tx1"/>
                        </a:solidFill>
                        <a:latin typeface="Calibri"/>
                      </a:endParaRPr>
                    </a:p>
                    <a:p>
                      <a:pPr lvl="0" algn="ctr">
                        <a:buNone/>
                      </a:pPr>
                      <a:r>
                        <a:rPr lang="en-US" sz="1600">
                          <a:solidFill>
                            <a:schemeClr val="tx1"/>
                          </a:solidFill>
                          <a:latin typeface="Calibri"/>
                        </a:rPr>
                        <a:t>AMT-East</a:t>
                      </a:r>
                      <a:endParaRPr lang="en-US" sz="1600">
                        <a:latin typeface="Calibri"/>
                      </a:endParaRPr>
                    </a:p>
                    <a:p>
                      <a:pPr lvl="0" algn="ctr">
                        <a:buNone/>
                      </a:pPr>
                      <a:r>
                        <a:rPr lang="en-US" sz="1600" b="1" i="0" u="none" strike="noStrike" noProof="0">
                          <a:solidFill>
                            <a:srgbClr val="FF0000"/>
                          </a:solidFill>
                          <a:latin typeface="Calibri"/>
                        </a:rPr>
                        <a:t>(Peoria)</a:t>
                      </a:r>
                    </a:p>
                    <a:p>
                      <a:pPr lvl="0" algn="ctr">
                        <a:buNone/>
                      </a:pPr>
                      <a:r>
                        <a:rPr lang="en-US" sz="1600" b="1" i="0" u="none" strike="noStrike" noProof="0">
                          <a:solidFill>
                            <a:srgbClr val="FFFF00"/>
                          </a:solidFill>
                          <a:latin typeface="Calibri"/>
                        </a:rPr>
                        <a:t>89,827</a:t>
                      </a:r>
                      <a:endParaRPr lang="en-US"/>
                    </a:p>
                  </a:txBody>
                  <a:tcPr/>
                </a:tc>
                <a:tc>
                  <a:txBody>
                    <a:bodyPr/>
                    <a:lstStyle/>
                    <a:p>
                      <a:pPr algn="ctr">
                        <a:buNone/>
                      </a:pPr>
                      <a:r>
                        <a:rPr lang="en-US" sz="1600">
                          <a:latin typeface="Calibri"/>
                        </a:rPr>
                        <a:t>Bystander Witnessed </a:t>
                      </a:r>
                      <a:r>
                        <a:rPr lang="en-US" sz="1600" err="1">
                          <a:latin typeface="Calibri"/>
                        </a:rPr>
                        <a:t>Asystolic</a:t>
                      </a:r>
                      <a:endParaRPr lang="en-US" sz="1600">
                        <a:latin typeface="Calibri"/>
                      </a:endParaRPr>
                    </a:p>
                    <a:p>
                      <a:pPr lvl="0" algn="ctr">
                        <a:buNone/>
                      </a:pPr>
                      <a:r>
                        <a:rPr lang="en-US" sz="1600">
                          <a:solidFill>
                            <a:schemeClr val="tx1"/>
                          </a:solidFill>
                          <a:latin typeface="Calibri"/>
                        </a:rPr>
                        <a:t>AMT-East</a:t>
                      </a:r>
                    </a:p>
                    <a:p>
                      <a:pPr lvl="0" algn="ctr">
                        <a:buNone/>
                      </a:pPr>
                      <a:r>
                        <a:rPr lang="en-US" sz="1600" b="1" i="0" u="none" strike="noStrike" noProof="0">
                          <a:solidFill>
                            <a:srgbClr val="FF0000"/>
                          </a:solidFill>
                          <a:latin typeface="Calibri"/>
                        </a:rPr>
                        <a:t>(Peoria)</a:t>
                      </a:r>
                    </a:p>
                    <a:p>
                      <a:pPr lvl="0" algn="ctr">
                        <a:buNone/>
                      </a:pPr>
                      <a:r>
                        <a:rPr lang="en-US" sz="1600" b="1" i="0" u="none" strike="noStrike" noProof="0">
                          <a:solidFill>
                            <a:srgbClr val="FFFF00"/>
                          </a:solidFill>
                          <a:latin typeface="Calibri"/>
                        </a:rPr>
                        <a:t>12,137</a:t>
                      </a:r>
                    </a:p>
                  </a:txBody>
                  <a:tcPr/>
                </a:tc>
                <a:tc>
                  <a:txBody>
                    <a:bodyPr/>
                    <a:lstStyle/>
                    <a:p>
                      <a:pPr algn="ctr">
                        <a:buNone/>
                      </a:pPr>
                      <a:r>
                        <a:rPr lang="en-US" sz="1600">
                          <a:latin typeface="Calibri"/>
                        </a:rPr>
                        <a:t>Field ROSC</a:t>
                      </a:r>
                    </a:p>
                    <a:p>
                      <a:pPr lvl="0" algn="ctr">
                        <a:buNone/>
                      </a:pPr>
                      <a:endParaRPr lang="en-US" sz="1600">
                        <a:latin typeface="Calibri"/>
                      </a:endParaRPr>
                    </a:p>
                    <a:p>
                      <a:pPr lvl="0" algn="ctr">
                        <a:buNone/>
                      </a:pPr>
                      <a:endParaRPr lang="en-US" sz="1600">
                        <a:solidFill>
                          <a:schemeClr val="tx1"/>
                        </a:solidFill>
                        <a:latin typeface="Calibri"/>
                      </a:endParaRPr>
                    </a:p>
                    <a:p>
                      <a:pPr lvl="0" algn="ctr">
                        <a:buNone/>
                      </a:pPr>
                      <a:r>
                        <a:rPr lang="en-US" sz="1600">
                          <a:solidFill>
                            <a:schemeClr val="tx1"/>
                          </a:solidFill>
                          <a:latin typeface="Calibri"/>
                        </a:rPr>
                        <a:t>AMT-East</a:t>
                      </a:r>
                      <a:endParaRPr lang="en-US" sz="1600">
                        <a:latin typeface="Calibri"/>
                      </a:endParaRPr>
                    </a:p>
                    <a:p>
                      <a:pPr lvl="0" algn="ctr">
                        <a:buNone/>
                      </a:pPr>
                      <a:r>
                        <a:rPr lang="en-US" sz="1600" b="1" i="0" u="none" strike="noStrike" noProof="0">
                          <a:solidFill>
                            <a:srgbClr val="FF0000"/>
                          </a:solidFill>
                          <a:latin typeface="Calibri"/>
                        </a:rPr>
                        <a:t>(Peoria)</a:t>
                      </a:r>
                    </a:p>
                    <a:p>
                      <a:pPr lvl="0" algn="ctr">
                        <a:buNone/>
                      </a:pPr>
                      <a:r>
                        <a:rPr lang="en-US" sz="1600" b="1" i="0" u="none" strike="noStrike" noProof="0">
                          <a:solidFill>
                            <a:srgbClr val="FFFF00"/>
                          </a:solidFill>
                          <a:latin typeface="Calibri"/>
                        </a:rPr>
                        <a:t>3,574</a:t>
                      </a:r>
                    </a:p>
                  </a:txBody>
                  <a:tcPr/>
                </a:tc>
                <a:tc>
                  <a:txBody>
                    <a:bodyPr/>
                    <a:lstStyle/>
                    <a:p>
                      <a:pPr lvl="0" algn="ctr">
                        <a:buNone/>
                      </a:pPr>
                      <a:r>
                        <a:rPr lang="en-US" sz="1600">
                          <a:latin typeface="Calibri"/>
                        </a:rPr>
                        <a:t>Field ROSC %</a:t>
                      </a:r>
                    </a:p>
                    <a:p>
                      <a:pPr lvl="0" algn="ctr">
                        <a:buNone/>
                      </a:pPr>
                      <a:endParaRPr lang="en-US" sz="1600">
                        <a:latin typeface="Calibri"/>
                      </a:endParaRPr>
                    </a:p>
                    <a:p>
                      <a:pPr lvl="0" algn="ctr">
                        <a:buNone/>
                      </a:pPr>
                      <a:r>
                        <a:rPr lang="en-US" sz="1600">
                          <a:solidFill>
                            <a:srgbClr val="002060"/>
                          </a:solidFill>
                          <a:latin typeface="Calibri"/>
                        </a:rPr>
                        <a:t>AMT-East</a:t>
                      </a:r>
                    </a:p>
                    <a:p>
                      <a:pPr lvl="0" algn="ctr">
                        <a:buNone/>
                      </a:pPr>
                      <a:r>
                        <a:rPr lang="en-US" sz="1600" b="1" i="0" u="none" strike="noStrike" noProof="0">
                          <a:solidFill>
                            <a:srgbClr val="C00000"/>
                          </a:solidFill>
                          <a:latin typeface="Calibri"/>
                        </a:rPr>
                        <a:t>(Peoria)</a:t>
                      </a:r>
                    </a:p>
                    <a:p>
                      <a:pPr lvl="0" algn="ctr">
                        <a:buNone/>
                      </a:pPr>
                      <a:r>
                        <a:rPr lang="en-US" sz="1600" b="1" i="0" u="none" strike="noStrike" noProof="0">
                          <a:solidFill>
                            <a:srgbClr val="FFFF00"/>
                          </a:solidFill>
                          <a:latin typeface="Calibri"/>
                        </a:rPr>
                        <a:t>29.4%</a:t>
                      </a:r>
                    </a:p>
                  </a:txBody>
                  <a:tcPr/>
                </a:tc>
                <a:tc>
                  <a:txBody>
                    <a:bodyPr/>
                    <a:lstStyle/>
                    <a:p>
                      <a:pPr algn="ctr">
                        <a:buNone/>
                      </a:pPr>
                      <a:r>
                        <a:rPr lang="en-US" sz="1600">
                          <a:latin typeface="Calibri"/>
                        </a:rPr>
                        <a:t>ICU Admits</a:t>
                      </a:r>
                    </a:p>
                    <a:p>
                      <a:pPr lvl="0" algn="ctr">
                        <a:buNone/>
                      </a:pPr>
                      <a:endParaRPr lang="en-US" sz="1600">
                        <a:latin typeface="Calibri"/>
                      </a:endParaRPr>
                    </a:p>
                    <a:p>
                      <a:pPr lvl="0" algn="ctr">
                        <a:buNone/>
                      </a:pPr>
                      <a:endParaRPr lang="en-US" sz="1600">
                        <a:latin typeface="Calibri"/>
                      </a:endParaRPr>
                    </a:p>
                    <a:p>
                      <a:pPr lvl="0" algn="ctr">
                        <a:buNone/>
                      </a:pPr>
                      <a:r>
                        <a:rPr lang="en-US" sz="1600">
                          <a:solidFill>
                            <a:schemeClr val="tx1"/>
                          </a:solidFill>
                          <a:latin typeface="Calibri"/>
                        </a:rPr>
                        <a:t>AMT-East</a:t>
                      </a:r>
                    </a:p>
                    <a:p>
                      <a:pPr lvl="0" algn="ctr">
                        <a:buNone/>
                      </a:pPr>
                      <a:r>
                        <a:rPr lang="en-US" sz="1600" b="1" i="0" u="none" strike="noStrike" noProof="0">
                          <a:solidFill>
                            <a:srgbClr val="FF0000"/>
                          </a:solidFill>
                          <a:latin typeface="Calibri"/>
                        </a:rPr>
                        <a:t>(Peoria)</a:t>
                      </a:r>
                    </a:p>
                    <a:p>
                      <a:pPr lvl="0" algn="ctr">
                        <a:buNone/>
                      </a:pPr>
                      <a:r>
                        <a:rPr lang="en-US" sz="1600" b="1" i="0" u="none" strike="noStrike" noProof="0">
                          <a:solidFill>
                            <a:srgbClr val="FFFF00"/>
                          </a:solidFill>
                          <a:latin typeface="Calibri"/>
                        </a:rPr>
                        <a:t>2,969</a:t>
                      </a:r>
                    </a:p>
                  </a:txBody>
                  <a:tcPr/>
                </a:tc>
                <a:tc>
                  <a:txBody>
                    <a:bodyPr/>
                    <a:lstStyle/>
                    <a:p>
                      <a:pPr lvl="0" algn="ctr">
                        <a:buNone/>
                      </a:pPr>
                      <a:r>
                        <a:rPr lang="en-US" sz="1600">
                          <a:latin typeface="Calibri"/>
                        </a:rPr>
                        <a:t>ICU Admits %</a:t>
                      </a:r>
                    </a:p>
                    <a:p>
                      <a:pPr lvl="0" algn="ctr">
                        <a:buNone/>
                      </a:pPr>
                      <a:endParaRPr lang="en-US" sz="1600">
                        <a:latin typeface="Calibri"/>
                      </a:endParaRPr>
                    </a:p>
                    <a:p>
                      <a:pPr lvl="0" algn="ctr">
                        <a:buNone/>
                      </a:pPr>
                      <a:r>
                        <a:rPr lang="en-US" sz="1600">
                          <a:solidFill>
                            <a:srgbClr val="002060"/>
                          </a:solidFill>
                          <a:latin typeface="Calibri"/>
                        </a:rPr>
                        <a:t>AMT-East</a:t>
                      </a:r>
                    </a:p>
                    <a:p>
                      <a:pPr lvl="0" algn="ctr">
                        <a:buNone/>
                      </a:pPr>
                      <a:r>
                        <a:rPr lang="en-US" sz="1600" b="1" i="0" u="none" strike="noStrike" noProof="0">
                          <a:solidFill>
                            <a:srgbClr val="C00000"/>
                          </a:solidFill>
                          <a:latin typeface="Calibri"/>
                        </a:rPr>
                        <a:t>(Peoria)</a:t>
                      </a:r>
                    </a:p>
                    <a:p>
                      <a:pPr lvl="0" algn="ctr">
                        <a:buNone/>
                      </a:pPr>
                      <a:r>
                        <a:rPr lang="en-US" sz="1600" b="1" i="0" u="none" strike="noStrike" noProof="0">
                          <a:solidFill>
                            <a:srgbClr val="FFFF00"/>
                          </a:solidFill>
                          <a:latin typeface="Calibri"/>
                        </a:rPr>
                        <a:t>24.5%</a:t>
                      </a:r>
                    </a:p>
                  </a:txBody>
                  <a:tcPr/>
                </a:tc>
                <a:tc>
                  <a:txBody>
                    <a:bodyPr/>
                    <a:lstStyle/>
                    <a:p>
                      <a:pPr algn="ctr">
                        <a:buNone/>
                      </a:pPr>
                      <a:r>
                        <a:rPr lang="en-US" sz="1600">
                          <a:latin typeface="Calibri"/>
                        </a:rPr>
                        <a:t>Discharged Alive</a:t>
                      </a:r>
                    </a:p>
                    <a:p>
                      <a:pPr lvl="0" algn="ctr">
                        <a:buNone/>
                      </a:pPr>
                      <a:endParaRPr lang="en-US" sz="1600">
                        <a:latin typeface="Calibri"/>
                      </a:endParaRPr>
                    </a:p>
                    <a:p>
                      <a:pPr lvl="0" algn="ctr">
                        <a:buNone/>
                      </a:pPr>
                      <a:r>
                        <a:rPr lang="en-US" sz="1600">
                          <a:solidFill>
                            <a:schemeClr val="tx1"/>
                          </a:solidFill>
                          <a:latin typeface="Calibri"/>
                        </a:rPr>
                        <a:t>AMT-East</a:t>
                      </a:r>
                    </a:p>
                    <a:p>
                      <a:pPr lvl="0" algn="ctr">
                        <a:buNone/>
                      </a:pPr>
                      <a:r>
                        <a:rPr lang="en-US" sz="1600">
                          <a:solidFill>
                            <a:srgbClr val="FF0000"/>
                          </a:solidFill>
                          <a:latin typeface="Calibri"/>
                        </a:rPr>
                        <a:t>(Peoria)</a:t>
                      </a:r>
                    </a:p>
                    <a:p>
                      <a:pPr lvl="0" algn="ctr">
                        <a:buNone/>
                      </a:pPr>
                      <a:r>
                        <a:rPr lang="en-US" sz="1600">
                          <a:solidFill>
                            <a:srgbClr val="FFFF00"/>
                          </a:solidFill>
                          <a:latin typeface="Calibri"/>
                        </a:rPr>
                        <a:t>416</a:t>
                      </a:r>
                    </a:p>
                  </a:txBody>
                  <a:tcPr/>
                </a:tc>
                <a:tc>
                  <a:txBody>
                    <a:bodyPr/>
                    <a:lstStyle/>
                    <a:p>
                      <a:pPr lvl="0" algn="ctr">
                        <a:buNone/>
                      </a:pPr>
                      <a:r>
                        <a:rPr lang="en-US" sz="1600">
                          <a:solidFill>
                            <a:schemeClr val="bg1"/>
                          </a:solidFill>
                          <a:latin typeface="Calibri"/>
                        </a:rPr>
                        <a:t>Discharged</a:t>
                      </a:r>
                    </a:p>
                    <a:p>
                      <a:pPr lvl="0" algn="ctr">
                        <a:buNone/>
                      </a:pPr>
                      <a:r>
                        <a:rPr lang="en-US" sz="1600">
                          <a:solidFill>
                            <a:schemeClr val="bg1"/>
                          </a:solidFill>
                          <a:latin typeface="Calibri"/>
                        </a:rPr>
                        <a:t>Alive %</a:t>
                      </a:r>
                    </a:p>
                    <a:p>
                      <a:pPr lvl="0" algn="ctr">
                        <a:buNone/>
                      </a:pPr>
                      <a:endParaRPr lang="en-US" sz="1600">
                        <a:solidFill>
                          <a:srgbClr val="FF0000"/>
                        </a:solidFill>
                        <a:latin typeface="Calibri"/>
                      </a:endParaRPr>
                    </a:p>
                    <a:p>
                      <a:pPr lvl="0" algn="ctr">
                        <a:buNone/>
                      </a:pPr>
                      <a:r>
                        <a:rPr lang="en-US" sz="1600">
                          <a:solidFill>
                            <a:srgbClr val="002060"/>
                          </a:solidFill>
                          <a:latin typeface="Calibri"/>
                        </a:rPr>
                        <a:t>AMT-East</a:t>
                      </a:r>
                    </a:p>
                    <a:p>
                      <a:pPr lvl="0" algn="ctr">
                        <a:buNone/>
                      </a:pPr>
                      <a:r>
                        <a:rPr lang="en-US" sz="1600">
                          <a:solidFill>
                            <a:srgbClr val="FF0000"/>
                          </a:solidFill>
                          <a:latin typeface="Calibri"/>
                        </a:rPr>
                        <a:t>(Peoria)</a:t>
                      </a:r>
                    </a:p>
                    <a:p>
                      <a:pPr lvl="0" algn="ctr">
                        <a:buNone/>
                      </a:pPr>
                      <a:r>
                        <a:rPr lang="en-US" sz="1600">
                          <a:solidFill>
                            <a:srgbClr val="FFFF00"/>
                          </a:solidFill>
                          <a:latin typeface="Calibri"/>
                        </a:rPr>
                        <a:t>3.4%</a:t>
                      </a:r>
                    </a:p>
                  </a:txBody>
                  <a:tcPr/>
                </a:tc>
                <a:tc>
                  <a:txBody>
                    <a:bodyPr/>
                    <a:lstStyle/>
                    <a:p>
                      <a:pPr lvl="0" algn="ctr">
                        <a:buNone/>
                      </a:pPr>
                      <a:r>
                        <a:rPr lang="en-US" sz="1600" b="1">
                          <a:solidFill>
                            <a:schemeClr val="bg1"/>
                          </a:solidFill>
                          <a:latin typeface="Calibri"/>
                        </a:rPr>
                        <a:t>% of Field ROSC </a:t>
                      </a:r>
                    </a:p>
                    <a:p>
                      <a:pPr lvl="0" algn="ctr">
                        <a:buNone/>
                      </a:pPr>
                      <a:r>
                        <a:rPr lang="en-US" sz="1600" b="1">
                          <a:solidFill>
                            <a:schemeClr val="bg1"/>
                          </a:solidFill>
                          <a:latin typeface="Calibri"/>
                        </a:rPr>
                        <a:t> Discharged Alive</a:t>
                      </a:r>
                      <a:r>
                        <a:rPr lang="en-US" sz="1600" b="0">
                          <a:solidFill>
                            <a:schemeClr val="bg1"/>
                          </a:solidFill>
                          <a:latin typeface="Calibri"/>
                        </a:rPr>
                        <a:t> </a:t>
                      </a:r>
                    </a:p>
                    <a:p>
                      <a:pPr lvl="0" algn="ctr">
                        <a:buNone/>
                      </a:pPr>
                      <a:endParaRPr lang="en-US" sz="1600" b="0" i="0" u="none" strike="noStrike" noProof="0">
                        <a:solidFill>
                          <a:schemeClr val="tx1"/>
                        </a:solidFill>
                        <a:latin typeface="Calibri"/>
                      </a:endParaRPr>
                    </a:p>
                    <a:p>
                      <a:pPr lvl="0" algn="ctr">
                        <a:buNone/>
                      </a:pPr>
                      <a:r>
                        <a:rPr lang="en-US" sz="1600" b="1" i="0" u="none" strike="noStrike" noProof="0">
                          <a:solidFill>
                            <a:schemeClr val="tx1"/>
                          </a:solidFill>
                          <a:latin typeface="Calibri"/>
                        </a:rPr>
                        <a:t>AMT-East</a:t>
                      </a:r>
                      <a:endParaRPr lang="en-US" sz="1600" b="1" i="0" u="none" strike="noStrike" noProof="0">
                        <a:latin typeface="Calibri"/>
                      </a:endParaRPr>
                    </a:p>
                    <a:p>
                      <a:pPr lvl="0" algn="ctr">
                        <a:buNone/>
                      </a:pPr>
                      <a:r>
                        <a:rPr lang="en-US" sz="1600" b="1" i="0" u="none" strike="noStrike" noProof="0">
                          <a:solidFill>
                            <a:srgbClr val="FF0000"/>
                          </a:solidFill>
                          <a:latin typeface="Calibri"/>
                        </a:rPr>
                        <a:t>(Peoria)</a:t>
                      </a:r>
                    </a:p>
                    <a:p>
                      <a:pPr lvl="0" algn="ctr">
                        <a:buNone/>
                      </a:pPr>
                      <a:r>
                        <a:rPr lang="en-US" sz="1600" b="1" i="0" u="none" strike="noStrike" noProof="0">
                          <a:solidFill>
                            <a:srgbClr val="FFFF00"/>
                          </a:solidFill>
                          <a:latin typeface="Calibri"/>
                        </a:rPr>
                        <a:t>15.1%</a:t>
                      </a:r>
                    </a:p>
                  </a:txBody>
                  <a:tcPr/>
                </a:tc>
                <a:extLst>
                  <a:ext uri="{0D108BD9-81ED-4DB2-BD59-A6C34878D82A}">
                    <a16:rowId xmlns:a16="http://schemas.microsoft.com/office/drawing/2014/main" val="4222337743"/>
                  </a:ext>
                </a:extLst>
              </a:tr>
              <a:tr h="566230">
                <a:tc>
                  <a:txBody>
                    <a:bodyPr/>
                    <a:lstStyle/>
                    <a:p>
                      <a:pPr lvl="0" algn="ctr">
                        <a:buNone/>
                      </a:pPr>
                      <a:r>
                        <a:rPr lang="en-US" sz="1400"/>
                        <a:t>2015</a:t>
                      </a:r>
                    </a:p>
                  </a:txBody>
                  <a:tcPr/>
                </a:tc>
                <a:tc>
                  <a:txBody>
                    <a:bodyPr/>
                    <a:lstStyle/>
                    <a:p>
                      <a:pPr lvl="0" algn="ctr">
                        <a:buNone/>
                      </a:pPr>
                      <a:r>
                        <a:rPr lang="en-US" sz="1400"/>
                        <a:t>228 </a:t>
                      </a:r>
                      <a:r>
                        <a:rPr lang="en-US" sz="1400">
                          <a:solidFill>
                            <a:srgbClr val="FF0000"/>
                          </a:solidFill>
                        </a:rPr>
                        <a:t>(109)</a:t>
                      </a:r>
                      <a:endParaRPr lang="en-US" sz="1400"/>
                    </a:p>
                  </a:txBody>
                  <a:tcPr/>
                </a:tc>
                <a:tc>
                  <a:txBody>
                    <a:bodyPr/>
                    <a:lstStyle/>
                    <a:p>
                      <a:pPr lvl="0" algn="ctr">
                        <a:buNone/>
                      </a:pPr>
                      <a:r>
                        <a:rPr lang="en-US" sz="1400"/>
                        <a:t>24 </a:t>
                      </a:r>
                      <a:r>
                        <a:rPr lang="en-US" sz="1400">
                          <a:solidFill>
                            <a:srgbClr val="FF0000"/>
                          </a:solidFill>
                        </a:rPr>
                        <a:t>(8)</a:t>
                      </a:r>
                      <a:endParaRPr lang="en-US" sz="1400"/>
                    </a:p>
                  </a:txBody>
                  <a:tcPr/>
                </a:tc>
                <a:tc>
                  <a:txBody>
                    <a:bodyPr/>
                    <a:lstStyle/>
                    <a:p>
                      <a:pPr lvl="0" algn="ctr">
                        <a:buNone/>
                      </a:pPr>
                      <a:r>
                        <a:rPr lang="en-US" sz="1400"/>
                        <a:t>3 </a:t>
                      </a:r>
                      <a:r>
                        <a:rPr lang="en-US" sz="1400">
                          <a:solidFill>
                            <a:srgbClr val="FF0000"/>
                          </a:solidFill>
                        </a:rPr>
                        <a:t>(2)</a:t>
                      </a:r>
                      <a:endParaRPr lang="en-US" sz="1400"/>
                    </a:p>
                  </a:txBody>
                  <a:tcPr/>
                </a:tc>
                <a:tc>
                  <a:txBody>
                    <a:bodyPr/>
                    <a:lstStyle/>
                    <a:p>
                      <a:pPr lvl="0" algn="ctr">
                        <a:buNone/>
                      </a:pPr>
                      <a:r>
                        <a:rPr lang="en-US" sz="1400">
                          <a:solidFill>
                            <a:srgbClr val="0070C0"/>
                          </a:solidFill>
                        </a:rPr>
                        <a:t>12.5% </a:t>
                      </a:r>
                    </a:p>
                    <a:p>
                      <a:pPr lvl="0" algn="ctr">
                        <a:buNone/>
                      </a:pPr>
                      <a:r>
                        <a:rPr lang="en-US" sz="1400">
                          <a:solidFill>
                            <a:srgbClr val="C00000"/>
                          </a:solidFill>
                        </a:rPr>
                        <a:t>(25%)</a:t>
                      </a:r>
                    </a:p>
                  </a:txBody>
                  <a:tcPr/>
                </a:tc>
                <a:tc>
                  <a:txBody>
                    <a:bodyPr/>
                    <a:lstStyle/>
                    <a:p>
                      <a:pPr lvl="0" algn="ctr">
                        <a:buNone/>
                      </a:pPr>
                      <a:r>
                        <a:rPr lang="en-US" sz="1400"/>
                        <a:t>3 </a:t>
                      </a:r>
                      <a:r>
                        <a:rPr lang="en-US" sz="1400">
                          <a:solidFill>
                            <a:srgbClr val="FF0000"/>
                          </a:solidFill>
                        </a:rPr>
                        <a:t>(2)</a:t>
                      </a:r>
                      <a:endParaRPr lang="en-US" sz="1400"/>
                    </a:p>
                  </a:txBody>
                  <a:tcPr/>
                </a:tc>
                <a:tc>
                  <a:txBody>
                    <a:bodyPr/>
                    <a:lstStyle/>
                    <a:p>
                      <a:pPr lvl="0" algn="ctr">
                        <a:buNone/>
                      </a:pPr>
                      <a:r>
                        <a:rPr lang="en-US" sz="1400">
                          <a:solidFill>
                            <a:srgbClr val="0070C0"/>
                          </a:solidFill>
                        </a:rPr>
                        <a:t>12.5% </a:t>
                      </a:r>
                    </a:p>
                    <a:p>
                      <a:pPr lvl="0" algn="ctr">
                        <a:buNone/>
                      </a:pPr>
                      <a:r>
                        <a:rPr lang="en-US" sz="1400">
                          <a:solidFill>
                            <a:srgbClr val="C00000"/>
                          </a:solidFill>
                        </a:rPr>
                        <a:t>(25%)</a:t>
                      </a:r>
                    </a:p>
                  </a:txBody>
                  <a:tcPr/>
                </a:tc>
                <a:tc>
                  <a:txBody>
                    <a:bodyPr/>
                    <a:lstStyle/>
                    <a:p>
                      <a:pPr lvl="0" algn="ctr">
                        <a:buNone/>
                      </a:pPr>
                      <a:r>
                        <a:rPr lang="en-US" sz="1400"/>
                        <a:t>0 </a:t>
                      </a:r>
                      <a:r>
                        <a:rPr lang="en-US" sz="1400">
                          <a:solidFill>
                            <a:srgbClr val="FF0000"/>
                          </a:solidFill>
                        </a:rPr>
                        <a:t>(0)</a:t>
                      </a:r>
                      <a:endParaRPr lang="en-US" sz="1400"/>
                    </a:p>
                  </a:txBody>
                  <a:tcPr/>
                </a:tc>
                <a:tc>
                  <a:txBody>
                    <a:bodyPr/>
                    <a:lstStyle/>
                    <a:p>
                      <a:pPr lvl="0" algn="ctr">
                        <a:buNone/>
                      </a:pPr>
                      <a:r>
                        <a:rPr lang="en-US" sz="1400" b="0" i="0" u="none" strike="noStrike" noProof="0">
                          <a:solidFill>
                            <a:srgbClr val="0070C0"/>
                          </a:solidFill>
                          <a:latin typeface="Franklin Gothic Book"/>
                        </a:rPr>
                        <a:t>0%</a:t>
                      </a:r>
                      <a:endParaRPr lang="en-US"/>
                    </a:p>
                    <a:p>
                      <a:pPr lvl="0" algn="ctr">
                        <a:buNone/>
                      </a:pPr>
                      <a:r>
                        <a:rPr lang="en-US" sz="1400" b="0" i="0" u="none" strike="noStrike" noProof="0">
                          <a:solidFill>
                            <a:srgbClr val="FF0000"/>
                          </a:solidFill>
                          <a:latin typeface="Franklin Gothic Book"/>
                        </a:rPr>
                        <a:t>(0%)</a:t>
                      </a:r>
                      <a:endParaRPr lang="en-US"/>
                    </a:p>
                  </a:txBody>
                  <a:tcPr/>
                </a:tc>
                <a:tc>
                  <a:txBody>
                    <a:bodyPr/>
                    <a:lstStyle/>
                    <a:p>
                      <a:pPr lvl="0" algn="ctr">
                        <a:buNone/>
                      </a:pPr>
                      <a:r>
                        <a:rPr lang="en-US" sz="1400" b="0" i="0" u="none" strike="noStrike" noProof="0">
                          <a:solidFill>
                            <a:schemeClr val="accent1"/>
                          </a:solidFill>
                          <a:latin typeface="Franklin Gothic Book"/>
                        </a:rPr>
                        <a:t>0%</a:t>
                      </a:r>
                      <a:endParaRPr lang="en-US"/>
                    </a:p>
                    <a:p>
                      <a:pPr lvl="0" algn="ctr">
                        <a:buNone/>
                      </a:pPr>
                      <a:r>
                        <a:rPr lang="en-US" sz="1400" b="0" i="0" u="none" strike="noStrike" noProof="0">
                          <a:solidFill>
                            <a:srgbClr val="FF0000"/>
                          </a:solidFill>
                          <a:latin typeface="Franklin Gothic Book"/>
                        </a:rPr>
                        <a:t>(0%)</a:t>
                      </a:r>
                      <a:endParaRPr lang="en-US"/>
                    </a:p>
                  </a:txBody>
                  <a:tcPr/>
                </a:tc>
                <a:extLst>
                  <a:ext uri="{0D108BD9-81ED-4DB2-BD59-A6C34878D82A}">
                    <a16:rowId xmlns:a16="http://schemas.microsoft.com/office/drawing/2014/main" val="1146020346"/>
                  </a:ext>
                </a:extLst>
              </a:tr>
              <a:tr h="566230">
                <a:tc>
                  <a:txBody>
                    <a:bodyPr/>
                    <a:lstStyle/>
                    <a:p>
                      <a:pPr lvl="0" algn="ctr">
                        <a:buNone/>
                      </a:pPr>
                      <a:r>
                        <a:rPr lang="en-US" sz="1400"/>
                        <a:t>2016</a:t>
                      </a:r>
                    </a:p>
                  </a:txBody>
                  <a:tcPr/>
                </a:tc>
                <a:tc>
                  <a:txBody>
                    <a:bodyPr/>
                    <a:lstStyle/>
                    <a:p>
                      <a:pPr algn="ctr">
                        <a:buNone/>
                      </a:pPr>
                      <a:r>
                        <a:rPr lang="en-US" sz="1400"/>
                        <a:t>241 </a:t>
                      </a:r>
                      <a:r>
                        <a:rPr lang="en-US" sz="1400">
                          <a:solidFill>
                            <a:srgbClr val="FF0000"/>
                          </a:solidFill>
                        </a:rPr>
                        <a:t>(129)</a:t>
                      </a:r>
                      <a:endParaRPr lang="en-US" sz="1400"/>
                    </a:p>
                  </a:txBody>
                  <a:tcPr/>
                </a:tc>
                <a:tc>
                  <a:txBody>
                    <a:bodyPr/>
                    <a:lstStyle/>
                    <a:p>
                      <a:pPr algn="ctr">
                        <a:buNone/>
                      </a:pPr>
                      <a:r>
                        <a:rPr lang="en-US" sz="1400"/>
                        <a:t>23 </a:t>
                      </a:r>
                      <a:r>
                        <a:rPr lang="en-US" sz="1400">
                          <a:solidFill>
                            <a:srgbClr val="FF0000"/>
                          </a:solidFill>
                        </a:rPr>
                        <a:t>(13)</a:t>
                      </a:r>
                      <a:endParaRPr lang="en-US" sz="1400"/>
                    </a:p>
                  </a:txBody>
                  <a:tcPr/>
                </a:tc>
                <a:tc>
                  <a:txBody>
                    <a:bodyPr/>
                    <a:lstStyle/>
                    <a:p>
                      <a:pPr algn="ctr">
                        <a:buNone/>
                      </a:pPr>
                      <a:r>
                        <a:rPr lang="en-US" sz="1400"/>
                        <a:t>5 </a:t>
                      </a:r>
                      <a:r>
                        <a:rPr lang="en-US" sz="1400">
                          <a:solidFill>
                            <a:srgbClr val="FF0000"/>
                          </a:solidFill>
                        </a:rPr>
                        <a:t>(5)</a:t>
                      </a:r>
                      <a:endParaRPr lang="en-US" sz="1400"/>
                    </a:p>
                  </a:txBody>
                  <a:tcPr/>
                </a:tc>
                <a:tc>
                  <a:txBody>
                    <a:bodyPr/>
                    <a:lstStyle/>
                    <a:p>
                      <a:pPr lvl="0" algn="ctr">
                        <a:buNone/>
                      </a:pPr>
                      <a:r>
                        <a:rPr lang="en-US" sz="1400">
                          <a:solidFill>
                            <a:srgbClr val="0070C0"/>
                          </a:solidFill>
                        </a:rPr>
                        <a:t>21.7% </a:t>
                      </a:r>
                      <a:r>
                        <a:rPr lang="en-US" sz="1400">
                          <a:solidFill>
                            <a:srgbClr val="C00000"/>
                          </a:solidFill>
                        </a:rPr>
                        <a:t>(38.5%)</a:t>
                      </a:r>
                    </a:p>
                  </a:txBody>
                  <a:tcPr/>
                </a:tc>
                <a:tc>
                  <a:txBody>
                    <a:bodyPr/>
                    <a:lstStyle/>
                    <a:p>
                      <a:pPr algn="ctr">
                        <a:buNone/>
                      </a:pPr>
                      <a:r>
                        <a:rPr lang="en-US" sz="1400"/>
                        <a:t>8 </a:t>
                      </a:r>
                      <a:r>
                        <a:rPr lang="en-US" sz="1400">
                          <a:solidFill>
                            <a:srgbClr val="FF0000"/>
                          </a:solidFill>
                        </a:rPr>
                        <a:t>(6)</a:t>
                      </a:r>
                    </a:p>
                  </a:txBody>
                  <a:tcPr/>
                </a:tc>
                <a:tc>
                  <a:txBody>
                    <a:bodyPr/>
                    <a:lstStyle/>
                    <a:p>
                      <a:pPr lvl="0" algn="ctr">
                        <a:buNone/>
                      </a:pPr>
                      <a:r>
                        <a:rPr lang="en-US" sz="1400">
                          <a:solidFill>
                            <a:srgbClr val="0070C0"/>
                          </a:solidFill>
                        </a:rPr>
                        <a:t>34.8% </a:t>
                      </a:r>
                      <a:r>
                        <a:rPr lang="en-US" sz="1400">
                          <a:solidFill>
                            <a:srgbClr val="C00000"/>
                          </a:solidFill>
                        </a:rPr>
                        <a:t>(46.2%)</a:t>
                      </a:r>
                    </a:p>
                  </a:txBody>
                  <a:tcPr/>
                </a:tc>
                <a:tc>
                  <a:txBody>
                    <a:bodyPr/>
                    <a:lstStyle/>
                    <a:p>
                      <a:pPr algn="ctr">
                        <a:buNone/>
                      </a:pPr>
                      <a:r>
                        <a:rPr lang="en-US" sz="1400"/>
                        <a:t>0 </a:t>
                      </a:r>
                      <a:r>
                        <a:rPr lang="en-US" sz="1400">
                          <a:solidFill>
                            <a:srgbClr val="FF0000"/>
                          </a:solidFill>
                        </a:rPr>
                        <a:t>(0)</a:t>
                      </a:r>
                      <a:endParaRPr lang="en-US" sz="1400"/>
                    </a:p>
                  </a:txBody>
                  <a:tcPr/>
                </a:tc>
                <a:tc>
                  <a:txBody>
                    <a:bodyPr/>
                    <a:lstStyle/>
                    <a:p>
                      <a:pPr lvl="0" algn="ctr">
                        <a:buNone/>
                      </a:pPr>
                      <a:r>
                        <a:rPr lang="en-US" sz="1400" b="0" i="0" u="none" strike="noStrike" noProof="0">
                          <a:solidFill>
                            <a:srgbClr val="0070C0"/>
                          </a:solidFill>
                          <a:latin typeface="Franklin Gothic Book"/>
                        </a:rPr>
                        <a:t>0%</a:t>
                      </a:r>
                      <a:endParaRPr lang="en-US"/>
                    </a:p>
                    <a:p>
                      <a:pPr lvl="0" algn="ctr">
                        <a:buNone/>
                      </a:pPr>
                      <a:r>
                        <a:rPr lang="en-US" sz="1400" b="0" i="0" u="none" strike="noStrike" noProof="0">
                          <a:solidFill>
                            <a:srgbClr val="FF0000"/>
                          </a:solidFill>
                          <a:latin typeface="Franklin Gothic Book"/>
                        </a:rPr>
                        <a:t>(0%)</a:t>
                      </a:r>
                      <a:endParaRPr lang="en-US"/>
                    </a:p>
                  </a:txBody>
                  <a:tcPr/>
                </a:tc>
                <a:tc>
                  <a:txBody>
                    <a:bodyPr/>
                    <a:lstStyle/>
                    <a:p>
                      <a:pPr lvl="0" algn="ctr">
                        <a:buNone/>
                      </a:pPr>
                      <a:r>
                        <a:rPr lang="en-US" sz="1400" b="0" i="0" u="none" strike="noStrike" noProof="0">
                          <a:solidFill>
                            <a:schemeClr val="accent1"/>
                          </a:solidFill>
                          <a:latin typeface="Franklin Gothic Book"/>
                        </a:rPr>
                        <a:t>0%</a:t>
                      </a:r>
                      <a:endParaRPr lang="en-US"/>
                    </a:p>
                    <a:p>
                      <a:pPr lvl="0" algn="ctr">
                        <a:buNone/>
                      </a:pPr>
                      <a:r>
                        <a:rPr lang="en-US" sz="1400" b="0" i="0" u="none" strike="noStrike" noProof="0">
                          <a:solidFill>
                            <a:srgbClr val="FF0000"/>
                          </a:solidFill>
                          <a:latin typeface="Franklin Gothic Book"/>
                        </a:rPr>
                        <a:t>(0%)</a:t>
                      </a:r>
                      <a:endParaRPr lang="en-US"/>
                    </a:p>
                  </a:txBody>
                  <a:tcPr/>
                </a:tc>
                <a:extLst>
                  <a:ext uri="{0D108BD9-81ED-4DB2-BD59-A6C34878D82A}">
                    <a16:rowId xmlns:a16="http://schemas.microsoft.com/office/drawing/2014/main" val="1044426691"/>
                  </a:ext>
                </a:extLst>
              </a:tr>
              <a:tr h="566230">
                <a:tc>
                  <a:txBody>
                    <a:bodyPr/>
                    <a:lstStyle/>
                    <a:p>
                      <a:pPr lvl="0" algn="ctr">
                        <a:buNone/>
                      </a:pPr>
                      <a:r>
                        <a:rPr lang="en-US" sz="1400"/>
                        <a:t>2017</a:t>
                      </a:r>
                    </a:p>
                  </a:txBody>
                  <a:tcPr/>
                </a:tc>
                <a:tc>
                  <a:txBody>
                    <a:bodyPr/>
                    <a:lstStyle/>
                    <a:p>
                      <a:pPr lvl="0" algn="ctr">
                        <a:buNone/>
                      </a:pPr>
                      <a:r>
                        <a:rPr lang="en-US" sz="1400"/>
                        <a:t>235 </a:t>
                      </a:r>
                      <a:r>
                        <a:rPr lang="en-US" sz="1400">
                          <a:solidFill>
                            <a:srgbClr val="FF0000"/>
                          </a:solidFill>
                        </a:rPr>
                        <a:t>(124)</a:t>
                      </a:r>
                      <a:endParaRPr lang="en-US" sz="1400"/>
                    </a:p>
                  </a:txBody>
                  <a:tcPr/>
                </a:tc>
                <a:tc>
                  <a:txBody>
                    <a:bodyPr/>
                    <a:lstStyle/>
                    <a:p>
                      <a:pPr lvl="0" algn="ctr">
                        <a:buNone/>
                      </a:pPr>
                      <a:r>
                        <a:rPr lang="en-US" sz="1400"/>
                        <a:t>15 </a:t>
                      </a:r>
                      <a:r>
                        <a:rPr lang="en-US" sz="1400">
                          <a:solidFill>
                            <a:srgbClr val="FF0000"/>
                          </a:solidFill>
                        </a:rPr>
                        <a:t>(6)</a:t>
                      </a:r>
                      <a:endParaRPr lang="en-US" sz="1400"/>
                    </a:p>
                  </a:txBody>
                  <a:tcPr/>
                </a:tc>
                <a:tc>
                  <a:txBody>
                    <a:bodyPr/>
                    <a:lstStyle/>
                    <a:p>
                      <a:pPr lvl="0" algn="ctr">
                        <a:buNone/>
                      </a:pPr>
                      <a:r>
                        <a:rPr lang="en-US" sz="1400"/>
                        <a:t>4 </a:t>
                      </a:r>
                      <a:r>
                        <a:rPr lang="en-US" sz="1400">
                          <a:solidFill>
                            <a:srgbClr val="FF0000"/>
                          </a:solidFill>
                        </a:rPr>
                        <a:t>(2)</a:t>
                      </a:r>
                      <a:endParaRPr lang="en-US" sz="1400"/>
                    </a:p>
                  </a:txBody>
                  <a:tcPr/>
                </a:tc>
                <a:tc>
                  <a:txBody>
                    <a:bodyPr/>
                    <a:lstStyle/>
                    <a:p>
                      <a:pPr lvl="0" algn="ctr">
                        <a:buNone/>
                      </a:pPr>
                      <a:r>
                        <a:rPr lang="en-US" sz="1400">
                          <a:solidFill>
                            <a:srgbClr val="0070C0"/>
                          </a:solidFill>
                        </a:rPr>
                        <a:t>26.7% </a:t>
                      </a:r>
                      <a:r>
                        <a:rPr lang="en-US" sz="1400">
                          <a:solidFill>
                            <a:srgbClr val="C00000"/>
                          </a:solidFill>
                        </a:rPr>
                        <a:t>(33.3%)</a:t>
                      </a:r>
                    </a:p>
                  </a:txBody>
                  <a:tcPr/>
                </a:tc>
                <a:tc>
                  <a:txBody>
                    <a:bodyPr/>
                    <a:lstStyle/>
                    <a:p>
                      <a:pPr lvl="0" algn="ctr">
                        <a:buNone/>
                      </a:pPr>
                      <a:r>
                        <a:rPr lang="en-US" sz="1400"/>
                        <a:t>2 </a:t>
                      </a:r>
                      <a:r>
                        <a:rPr lang="en-US" sz="1400">
                          <a:solidFill>
                            <a:srgbClr val="FF0000"/>
                          </a:solidFill>
                        </a:rPr>
                        <a:t>(1)</a:t>
                      </a:r>
                      <a:endParaRPr lang="en-US" sz="1400"/>
                    </a:p>
                  </a:txBody>
                  <a:tcPr/>
                </a:tc>
                <a:tc>
                  <a:txBody>
                    <a:bodyPr/>
                    <a:lstStyle/>
                    <a:p>
                      <a:pPr lvl="0" algn="ctr">
                        <a:buNone/>
                      </a:pPr>
                      <a:r>
                        <a:rPr lang="en-US" sz="1400">
                          <a:solidFill>
                            <a:srgbClr val="0070C0"/>
                          </a:solidFill>
                        </a:rPr>
                        <a:t>13.3% </a:t>
                      </a:r>
                      <a:r>
                        <a:rPr lang="en-US" sz="1400">
                          <a:solidFill>
                            <a:srgbClr val="C00000"/>
                          </a:solidFill>
                        </a:rPr>
                        <a:t>(16.7%)</a:t>
                      </a:r>
                    </a:p>
                  </a:txBody>
                  <a:tcPr/>
                </a:tc>
                <a:tc>
                  <a:txBody>
                    <a:bodyPr/>
                    <a:lstStyle/>
                    <a:p>
                      <a:pPr lvl="0" algn="ctr">
                        <a:buNone/>
                      </a:pPr>
                      <a:r>
                        <a:rPr lang="en-US" sz="1400"/>
                        <a:t>1 </a:t>
                      </a:r>
                      <a:r>
                        <a:rPr lang="en-US" sz="1400">
                          <a:solidFill>
                            <a:srgbClr val="FF0000"/>
                          </a:solidFill>
                        </a:rPr>
                        <a:t>(1)</a:t>
                      </a:r>
                      <a:endParaRPr lang="en-US" sz="1400"/>
                    </a:p>
                  </a:txBody>
                  <a:tcPr/>
                </a:tc>
                <a:tc>
                  <a:txBody>
                    <a:bodyPr/>
                    <a:lstStyle/>
                    <a:p>
                      <a:pPr lvl="0" algn="ctr">
                        <a:buNone/>
                      </a:pPr>
                      <a:r>
                        <a:rPr lang="en-US" sz="1400" b="0" i="0" u="none" strike="noStrike" noProof="0">
                          <a:solidFill>
                            <a:srgbClr val="0070C0"/>
                          </a:solidFill>
                          <a:latin typeface="Franklin Gothic Book"/>
                        </a:rPr>
                        <a:t>6.7%</a:t>
                      </a:r>
                      <a:endParaRPr lang="en-US"/>
                    </a:p>
                    <a:p>
                      <a:pPr lvl="0" algn="ctr">
                        <a:buNone/>
                      </a:pPr>
                      <a:r>
                        <a:rPr lang="en-US" sz="1400" b="0" i="0" u="none" strike="noStrike" noProof="0">
                          <a:solidFill>
                            <a:srgbClr val="FF0000"/>
                          </a:solidFill>
                          <a:latin typeface="Franklin Gothic Book"/>
                        </a:rPr>
                        <a:t>(16.7%)</a:t>
                      </a:r>
                      <a:endParaRPr lang="en-US"/>
                    </a:p>
                  </a:txBody>
                  <a:tcPr/>
                </a:tc>
                <a:tc>
                  <a:txBody>
                    <a:bodyPr/>
                    <a:lstStyle/>
                    <a:p>
                      <a:pPr lvl="0" algn="ctr">
                        <a:buNone/>
                      </a:pPr>
                      <a:r>
                        <a:rPr lang="en-US" sz="1400" b="0" i="0" u="none" strike="noStrike" noProof="0">
                          <a:solidFill>
                            <a:schemeClr val="accent1"/>
                          </a:solidFill>
                          <a:latin typeface="Franklin Gothic Book"/>
                        </a:rPr>
                        <a:t>25%</a:t>
                      </a:r>
                      <a:endParaRPr lang="en-US"/>
                    </a:p>
                    <a:p>
                      <a:pPr lvl="0" algn="ctr">
                        <a:buNone/>
                      </a:pPr>
                      <a:r>
                        <a:rPr lang="en-US" sz="1400" b="0" i="0" u="none" strike="noStrike" noProof="0">
                          <a:solidFill>
                            <a:srgbClr val="FF0000"/>
                          </a:solidFill>
                          <a:latin typeface="Franklin Gothic Book"/>
                        </a:rPr>
                        <a:t>(50%)</a:t>
                      </a:r>
                      <a:endParaRPr lang="en-US"/>
                    </a:p>
                  </a:txBody>
                  <a:tcPr/>
                </a:tc>
                <a:extLst>
                  <a:ext uri="{0D108BD9-81ED-4DB2-BD59-A6C34878D82A}">
                    <a16:rowId xmlns:a16="http://schemas.microsoft.com/office/drawing/2014/main" val="2133333478"/>
                  </a:ext>
                </a:extLst>
              </a:tr>
              <a:tr h="566230">
                <a:tc>
                  <a:txBody>
                    <a:bodyPr/>
                    <a:lstStyle/>
                    <a:p>
                      <a:pPr lvl="0" algn="ctr">
                        <a:buNone/>
                      </a:pPr>
                      <a:r>
                        <a:rPr lang="en-US" sz="1400"/>
                        <a:t>2018</a:t>
                      </a:r>
                    </a:p>
                  </a:txBody>
                  <a:tcPr/>
                </a:tc>
                <a:tc>
                  <a:txBody>
                    <a:bodyPr/>
                    <a:lstStyle/>
                    <a:p>
                      <a:pPr algn="ctr">
                        <a:buNone/>
                      </a:pPr>
                      <a:r>
                        <a:rPr lang="en-US" sz="1400"/>
                        <a:t>265 </a:t>
                      </a:r>
                      <a:r>
                        <a:rPr lang="en-US" sz="1400">
                          <a:solidFill>
                            <a:srgbClr val="FF0000"/>
                          </a:solidFill>
                        </a:rPr>
                        <a:t>(129)</a:t>
                      </a:r>
                      <a:endParaRPr lang="en-US" sz="1400"/>
                    </a:p>
                  </a:txBody>
                  <a:tcPr/>
                </a:tc>
                <a:tc>
                  <a:txBody>
                    <a:bodyPr/>
                    <a:lstStyle/>
                    <a:p>
                      <a:pPr algn="ctr">
                        <a:buNone/>
                      </a:pPr>
                      <a:r>
                        <a:rPr lang="en-US" sz="1400"/>
                        <a:t>27 </a:t>
                      </a:r>
                      <a:r>
                        <a:rPr lang="en-US" sz="1400">
                          <a:solidFill>
                            <a:srgbClr val="FF0000"/>
                          </a:solidFill>
                        </a:rPr>
                        <a:t>(12)</a:t>
                      </a:r>
                      <a:endParaRPr lang="en-US" sz="1400"/>
                    </a:p>
                  </a:txBody>
                  <a:tcPr/>
                </a:tc>
                <a:tc>
                  <a:txBody>
                    <a:bodyPr/>
                    <a:lstStyle/>
                    <a:p>
                      <a:pPr algn="ctr">
                        <a:buNone/>
                      </a:pPr>
                      <a:r>
                        <a:rPr lang="en-US" sz="1400"/>
                        <a:t>11 </a:t>
                      </a:r>
                      <a:r>
                        <a:rPr lang="en-US" sz="1400">
                          <a:solidFill>
                            <a:srgbClr val="FF0000"/>
                          </a:solidFill>
                        </a:rPr>
                        <a:t>(6)</a:t>
                      </a:r>
                      <a:endParaRPr lang="en-US" sz="1400"/>
                    </a:p>
                  </a:txBody>
                  <a:tcPr/>
                </a:tc>
                <a:tc>
                  <a:txBody>
                    <a:bodyPr/>
                    <a:lstStyle/>
                    <a:p>
                      <a:pPr lvl="0" algn="ctr">
                        <a:buNone/>
                      </a:pPr>
                      <a:r>
                        <a:rPr lang="en-US" sz="1400">
                          <a:solidFill>
                            <a:srgbClr val="0070C0"/>
                          </a:solidFill>
                        </a:rPr>
                        <a:t>40.7% </a:t>
                      </a:r>
                      <a:endParaRPr lang="en-US" sz="1400">
                        <a:solidFill>
                          <a:srgbClr val="C00000"/>
                        </a:solidFill>
                      </a:endParaRPr>
                    </a:p>
                    <a:p>
                      <a:pPr lvl="0" algn="ctr">
                        <a:buNone/>
                      </a:pPr>
                      <a:r>
                        <a:rPr lang="en-US" sz="1400">
                          <a:solidFill>
                            <a:srgbClr val="C00000"/>
                          </a:solidFill>
                        </a:rPr>
                        <a:t>(50%)</a:t>
                      </a:r>
                    </a:p>
                  </a:txBody>
                  <a:tcPr/>
                </a:tc>
                <a:tc>
                  <a:txBody>
                    <a:bodyPr/>
                    <a:lstStyle/>
                    <a:p>
                      <a:pPr algn="ctr">
                        <a:buNone/>
                      </a:pPr>
                      <a:r>
                        <a:rPr lang="en-US" sz="1400"/>
                        <a:t>6 </a:t>
                      </a:r>
                      <a:r>
                        <a:rPr lang="en-US" sz="1400">
                          <a:solidFill>
                            <a:srgbClr val="FF0000"/>
                          </a:solidFill>
                        </a:rPr>
                        <a:t>(5)</a:t>
                      </a:r>
                      <a:endParaRPr lang="en-US" sz="1400"/>
                    </a:p>
                  </a:txBody>
                  <a:tcPr/>
                </a:tc>
                <a:tc>
                  <a:txBody>
                    <a:bodyPr/>
                    <a:lstStyle/>
                    <a:p>
                      <a:pPr lvl="0" algn="ctr">
                        <a:buNone/>
                      </a:pPr>
                      <a:r>
                        <a:rPr lang="en-US" sz="1400">
                          <a:solidFill>
                            <a:srgbClr val="0070C0"/>
                          </a:solidFill>
                        </a:rPr>
                        <a:t>22.2% </a:t>
                      </a:r>
                    </a:p>
                    <a:p>
                      <a:pPr lvl="0" algn="ctr">
                        <a:buNone/>
                      </a:pPr>
                      <a:r>
                        <a:rPr lang="en-US" sz="1400">
                          <a:solidFill>
                            <a:srgbClr val="C00000"/>
                          </a:solidFill>
                        </a:rPr>
                        <a:t>(41.7%)</a:t>
                      </a:r>
                    </a:p>
                  </a:txBody>
                  <a:tcPr/>
                </a:tc>
                <a:tc>
                  <a:txBody>
                    <a:bodyPr/>
                    <a:lstStyle/>
                    <a:p>
                      <a:pPr algn="ctr">
                        <a:buNone/>
                      </a:pPr>
                      <a:r>
                        <a:rPr lang="en-US" sz="1400"/>
                        <a:t>1 </a:t>
                      </a:r>
                      <a:r>
                        <a:rPr lang="en-US" sz="1400">
                          <a:solidFill>
                            <a:srgbClr val="FF0000"/>
                          </a:solidFill>
                        </a:rPr>
                        <a:t>(1)</a:t>
                      </a:r>
                    </a:p>
                  </a:txBody>
                  <a:tcPr/>
                </a:tc>
                <a:tc>
                  <a:txBody>
                    <a:bodyPr/>
                    <a:lstStyle/>
                    <a:p>
                      <a:pPr lvl="0" algn="ctr">
                        <a:buNone/>
                      </a:pPr>
                      <a:r>
                        <a:rPr lang="en-US" sz="1400" b="0" i="0" u="none" strike="noStrike" noProof="0">
                          <a:solidFill>
                            <a:srgbClr val="0070C0"/>
                          </a:solidFill>
                          <a:latin typeface="Franklin Gothic Book"/>
                        </a:rPr>
                        <a:t>3.7%</a:t>
                      </a:r>
                      <a:endParaRPr lang="en-US"/>
                    </a:p>
                    <a:p>
                      <a:pPr lvl="0" algn="ctr">
                        <a:buNone/>
                      </a:pPr>
                      <a:r>
                        <a:rPr lang="en-US" sz="1400" b="0" i="0" u="none" strike="noStrike" noProof="0">
                          <a:solidFill>
                            <a:srgbClr val="FF0000"/>
                          </a:solidFill>
                          <a:latin typeface="Franklin Gothic Book"/>
                        </a:rPr>
                        <a:t>(8.3%)</a:t>
                      </a:r>
                      <a:endParaRPr lang="en-US"/>
                    </a:p>
                  </a:txBody>
                  <a:tcPr/>
                </a:tc>
                <a:tc>
                  <a:txBody>
                    <a:bodyPr/>
                    <a:lstStyle/>
                    <a:p>
                      <a:pPr lvl="0" algn="ctr">
                        <a:buNone/>
                      </a:pPr>
                      <a:r>
                        <a:rPr lang="en-US" sz="1400" b="0" i="0" u="none" strike="noStrike" noProof="0">
                          <a:solidFill>
                            <a:schemeClr val="accent1"/>
                          </a:solidFill>
                          <a:latin typeface="Franklin Gothic Book"/>
                        </a:rPr>
                        <a:t>9.1%</a:t>
                      </a:r>
                      <a:endParaRPr lang="en-US"/>
                    </a:p>
                    <a:p>
                      <a:pPr lvl="0" algn="ctr">
                        <a:buNone/>
                      </a:pPr>
                      <a:r>
                        <a:rPr lang="en-US" sz="1400" b="0" i="0" u="none" strike="noStrike" noProof="0">
                          <a:solidFill>
                            <a:srgbClr val="FF0000"/>
                          </a:solidFill>
                          <a:latin typeface="Franklin Gothic Book"/>
                        </a:rPr>
                        <a:t>(16.7%)</a:t>
                      </a:r>
                      <a:endParaRPr lang="en-US"/>
                    </a:p>
                  </a:txBody>
                  <a:tcPr/>
                </a:tc>
                <a:extLst>
                  <a:ext uri="{0D108BD9-81ED-4DB2-BD59-A6C34878D82A}">
                    <a16:rowId xmlns:a16="http://schemas.microsoft.com/office/drawing/2014/main" val="3245255611"/>
                  </a:ext>
                </a:extLst>
              </a:tr>
            </a:tbl>
          </a:graphicData>
        </a:graphic>
      </p:graphicFrame>
      <p:pic>
        <p:nvPicPr>
          <p:cNvPr id="4" name="Picture 3" descr="A close up of a logo&#10;&#10;Description generated with high confidence">
            <a:extLst>
              <a:ext uri="{FF2B5EF4-FFF2-40B4-BE49-F238E27FC236}">
                <a16:creationId xmlns:a16="http://schemas.microsoft.com/office/drawing/2014/main" id="{8808E47D-6B70-4ADA-B109-AF932A3F039F}"/>
              </a:ext>
            </a:extLst>
          </p:cNvPr>
          <p:cNvPicPr>
            <a:picLocks noChangeAspect="1"/>
          </p:cNvPicPr>
          <p:nvPr/>
        </p:nvPicPr>
        <p:blipFill>
          <a:blip r:embed="rId2"/>
          <a:stretch>
            <a:fillRect/>
          </a:stretch>
        </p:blipFill>
        <p:spPr>
          <a:xfrm>
            <a:off x="10415006" y="96972"/>
            <a:ext cx="1662224" cy="582168"/>
          </a:xfrm>
          <a:prstGeom prst="rect">
            <a:avLst/>
          </a:prstGeom>
        </p:spPr>
      </p:pic>
      <p:sp>
        <p:nvSpPr>
          <p:cNvPr id="6" name="TextBox 5">
            <a:extLst>
              <a:ext uri="{FF2B5EF4-FFF2-40B4-BE49-F238E27FC236}">
                <a16:creationId xmlns:a16="http://schemas.microsoft.com/office/drawing/2014/main" id="{78A83F56-9851-4A20-BC0C-1B2130030CAC}"/>
              </a:ext>
            </a:extLst>
          </p:cNvPr>
          <p:cNvSpPr txBox="1"/>
          <p:nvPr/>
        </p:nvSpPr>
        <p:spPr>
          <a:xfrm>
            <a:off x="10022114" y="6484257"/>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Updated 5/30/2019</a:t>
            </a:r>
          </a:p>
        </p:txBody>
      </p:sp>
      <p:sp>
        <p:nvSpPr>
          <p:cNvPr id="7" name="TextBox 6">
            <a:extLst>
              <a:ext uri="{FF2B5EF4-FFF2-40B4-BE49-F238E27FC236}">
                <a16:creationId xmlns:a16="http://schemas.microsoft.com/office/drawing/2014/main" id="{85F26A44-DFB3-4117-8A33-1D35BAF5C1F8}"/>
              </a:ext>
            </a:extLst>
          </p:cNvPr>
          <p:cNvSpPr txBox="1"/>
          <p:nvPr/>
        </p:nvSpPr>
        <p:spPr>
          <a:xfrm>
            <a:off x="270540" y="5618674"/>
            <a:ext cx="3869634"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egoe UI"/>
              </a:rPr>
              <a:t>Discharged Alive: ​</a:t>
            </a:r>
          </a:p>
          <a:p>
            <a:pPr>
              <a:buChar char="•"/>
            </a:pPr>
            <a:r>
              <a:rPr lang="en-US">
                <a:cs typeface="Arial"/>
              </a:rPr>
              <a:t>CPC score 1 or 2: 1 </a:t>
            </a:r>
            <a:r>
              <a:rPr lang="en-US">
                <a:solidFill>
                  <a:srgbClr val="FF0000"/>
                </a:solidFill>
                <a:cs typeface="Arial"/>
              </a:rPr>
              <a:t>(1) </a:t>
            </a:r>
            <a:r>
              <a:rPr lang="en-US">
                <a:highlight>
                  <a:srgbClr val="FFFF00"/>
                </a:highlight>
                <a:cs typeface="Arial"/>
              </a:rPr>
              <a:t>(217)​</a:t>
            </a:r>
          </a:p>
          <a:p>
            <a:pPr>
              <a:buChar char="•"/>
            </a:pPr>
            <a:r>
              <a:rPr lang="en-US">
                <a:cs typeface="Arial"/>
              </a:rPr>
              <a:t>CPC score 3 or 4: 0  </a:t>
            </a:r>
            <a:r>
              <a:rPr lang="en-US">
                <a:solidFill>
                  <a:srgbClr val="FF0000"/>
                </a:solidFill>
                <a:cs typeface="Arial"/>
              </a:rPr>
              <a:t>(0) </a:t>
            </a:r>
            <a:r>
              <a:rPr lang="en-US">
                <a:highlight>
                  <a:srgbClr val="FFFF00"/>
                </a:highlight>
                <a:cs typeface="Arial"/>
              </a:rPr>
              <a:t>(186)</a:t>
            </a:r>
          </a:p>
          <a:p>
            <a:pPr>
              <a:buChar char="•"/>
            </a:pPr>
            <a:r>
              <a:rPr lang="en-US">
                <a:cs typeface="Arial"/>
              </a:rPr>
              <a:t>CPC Unknown: </a:t>
            </a:r>
            <a:r>
              <a:rPr lang="en-US">
                <a:highlight>
                  <a:srgbClr val="FFFF00"/>
                </a:highlight>
                <a:cs typeface="Arial"/>
              </a:rPr>
              <a:t>(13)</a:t>
            </a:r>
          </a:p>
        </p:txBody>
      </p:sp>
      <p:sp>
        <p:nvSpPr>
          <p:cNvPr id="9" name="TextBox 8">
            <a:extLst>
              <a:ext uri="{FF2B5EF4-FFF2-40B4-BE49-F238E27FC236}">
                <a16:creationId xmlns:a16="http://schemas.microsoft.com/office/drawing/2014/main" id="{2072857B-44BD-4134-886B-C7FC9C54B4F3}"/>
              </a:ext>
            </a:extLst>
          </p:cNvPr>
          <p:cNvSpPr txBox="1"/>
          <p:nvPr/>
        </p:nvSpPr>
        <p:spPr>
          <a:xfrm>
            <a:off x="7467600" y="5621866"/>
            <a:ext cx="50038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ighlight>
                  <a:srgbClr val="FFFF00"/>
                </a:highlight>
              </a:rPr>
              <a:t>All data in yellow is 2018 CARES national data</a:t>
            </a:r>
          </a:p>
        </p:txBody>
      </p:sp>
    </p:spTree>
    <p:extLst>
      <p:ext uri="{BB962C8B-B14F-4D97-AF65-F5344CB8AC3E}">
        <p14:creationId xmlns:p14="http://schemas.microsoft.com/office/powerpoint/2010/main" val="11643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5DB54-B684-466E-9D3B-F7A2191BDB5A}"/>
              </a:ext>
            </a:extLst>
          </p:cNvPr>
          <p:cNvSpPr>
            <a:spLocks noGrp="1"/>
          </p:cNvSpPr>
          <p:nvPr>
            <p:ph type="title"/>
          </p:nvPr>
        </p:nvSpPr>
        <p:spPr>
          <a:xfrm>
            <a:off x="694267" y="1058"/>
            <a:ext cx="10515600" cy="1325563"/>
          </a:xfrm>
        </p:spPr>
        <p:txBody>
          <a:bodyPr/>
          <a:lstStyle/>
          <a:p>
            <a:pPr algn="ctr"/>
            <a:r>
              <a:rPr lang="en-US"/>
              <a:t>AMT </a:t>
            </a:r>
            <a:r>
              <a:rPr lang="en-US">
                <a:solidFill>
                  <a:srgbClr val="0070C0"/>
                </a:solidFill>
              </a:rPr>
              <a:t>Bystander Witnessed </a:t>
            </a:r>
            <a:r>
              <a:rPr lang="en-US" b="1">
                <a:solidFill>
                  <a:srgbClr val="0070C0"/>
                </a:solidFill>
              </a:rPr>
              <a:t>PEA</a:t>
            </a:r>
            <a:r>
              <a:rPr lang="en-US" b="1"/>
              <a:t> </a:t>
            </a:r>
            <a:br>
              <a:rPr lang="en-US" b="1"/>
            </a:br>
            <a:r>
              <a:rPr lang="en-US"/>
              <a:t>Cardiac Arrests</a:t>
            </a:r>
          </a:p>
        </p:txBody>
      </p:sp>
      <p:sp>
        <p:nvSpPr>
          <p:cNvPr id="3" name="Content Placeholder 2">
            <a:extLst>
              <a:ext uri="{FF2B5EF4-FFF2-40B4-BE49-F238E27FC236}">
                <a16:creationId xmlns:a16="http://schemas.microsoft.com/office/drawing/2014/main" id="{F4940E65-3EAA-4B64-B32B-FA12E753844D}"/>
              </a:ext>
            </a:extLst>
          </p:cNvPr>
          <p:cNvSpPr>
            <a:spLocks noGrp="1"/>
          </p:cNvSpPr>
          <p:nvPr>
            <p:ph idx="1"/>
          </p:nvPr>
        </p:nvSpPr>
        <p:spPr/>
        <p:txBody>
          <a:bodyPr/>
          <a:lstStyle/>
          <a:p>
            <a:endParaRPr lang="en-US"/>
          </a:p>
        </p:txBody>
      </p:sp>
      <p:graphicFrame>
        <p:nvGraphicFramePr>
          <p:cNvPr id="5" name="Table 8">
            <a:extLst>
              <a:ext uri="{FF2B5EF4-FFF2-40B4-BE49-F238E27FC236}">
                <a16:creationId xmlns:a16="http://schemas.microsoft.com/office/drawing/2014/main" id="{F5618A6A-DBE1-46F2-86CC-314F9BC137FB}"/>
              </a:ext>
            </a:extLst>
          </p:cNvPr>
          <p:cNvGraphicFramePr>
            <a:graphicFrameLocks/>
          </p:cNvGraphicFramePr>
          <p:nvPr/>
        </p:nvGraphicFramePr>
        <p:xfrm>
          <a:off x="179917" y="1219200"/>
          <a:ext cx="11681150" cy="3878112"/>
        </p:xfrm>
        <a:graphic>
          <a:graphicData uri="http://schemas.openxmlformats.org/drawingml/2006/table">
            <a:tbl>
              <a:tblPr firstRow="1" bandRow="1">
                <a:tableStyleId>{5C22544A-7EE6-4342-B048-85BDC9FD1C3A}</a:tableStyleId>
              </a:tblPr>
              <a:tblGrid>
                <a:gridCol w="656681">
                  <a:extLst>
                    <a:ext uri="{9D8B030D-6E8A-4147-A177-3AD203B41FA5}">
                      <a16:colId xmlns:a16="http://schemas.microsoft.com/office/drawing/2014/main" val="937482631"/>
                    </a:ext>
                  </a:extLst>
                </a:gridCol>
                <a:gridCol w="1209889">
                  <a:extLst>
                    <a:ext uri="{9D8B030D-6E8A-4147-A177-3AD203B41FA5}">
                      <a16:colId xmlns:a16="http://schemas.microsoft.com/office/drawing/2014/main" val="3283691650"/>
                    </a:ext>
                  </a:extLst>
                </a:gridCol>
                <a:gridCol w="1117938">
                  <a:extLst>
                    <a:ext uri="{9D8B030D-6E8A-4147-A177-3AD203B41FA5}">
                      <a16:colId xmlns:a16="http://schemas.microsoft.com/office/drawing/2014/main" val="820368945"/>
                    </a:ext>
                  </a:extLst>
                </a:gridCol>
                <a:gridCol w="1117938">
                  <a:extLst>
                    <a:ext uri="{9D8B030D-6E8A-4147-A177-3AD203B41FA5}">
                      <a16:colId xmlns:a16="http://schemas.microsoft.com/office/drawing/2014/main" val="484847268"/>
                    </a:ext>
                  </a:extLst>
                </a:gridCol>
                <a:gridCol w="1117938">
                  <a:extLst>
                    <a:ext uri="{9D8B030D-6E8A-4147-A177-3AD203B41FA5}">
                      <a16:colId xmlns:a16="http://schemas.microsoft.com/office/drawing/2014/main" val="1900496981"/>
                    </a:ext>
                  </a:extLst>
                </a:gridCol>
                <a:gridCol w="1117938">
                  <a:extLst>
                    <a:ext uri="{9D8B030D-6E8A-4147-A177-3AD203B41FA5}">
                      <a16:colId xmlns:a16="http://schemas.microsoft.com/office/drawing/2014/main" val="2344014072"/>
                    </a:ext>
                  </a:extLst>
                </a:gridCol>
                <a:gridCol w="1117938">
                  <a:extLst>
                    <a:ext uri="{9D8B030D-6E8A-4147-A177-3AD203B41FA5}">
                      <a16:colId xmlns:a16="http://schemas.microsoft.com/office/drawing/2014/main" val="2169435681"/>
                    </a:ext>
                  </a:extLst>
                </a:gridCol>
                <a:gridCol w="1256006">
                  <a:extLst>
                    <a:ext uri="{9D8B030D-6E8A-4147-A177-3AD203B41FA5}">
                      <a16:colId xmlns:a16="http://schemas.microsoft.com/office/drawing/2014/main" val="1708850555"/>
                    </a:ext>
                  </a:extLst>
                </a:gridCol>
                <a:gridCol w="1239145">
                  <a:extLst>
                    <a:ext uri="{9D8B030D-6E8A-4147-A177-3AD203B41FA5}">
                      <a16:colId xmlns:a16="http://schemas.microsoft.com/office/drawing/2014/main" val="95770564"/>
                    </a:ext>
                  </a:extLst>
                </a:gridCol>
                <a:gridCol w="1729739">
                  <a:extLst>
                    <a:ext uri="{9D8B030D-6E8A-4147-A177-3AD203B41FA5}">
                      <a16:colId xmlns:a16="http://schemas.microsoft.com/office/drawing/2014/main" val="150642492"/>
                    </a:ext>
                  </a:extLst>
                </a:gridCol>
              </a:tblGrid>
              <a:tr h="1789592">
                <a:tc>
                  <a:txBody>
                    <a:bodyPr/>
                    <a:lstStyle/>
                    <a:p>
                      <a:pPr lvl="0" algn="ctr">
                        <a:buNone/>
                      </a:pPr>
                      <a:endParaRPr lang="en-US"/>
                    </a:p>
                  </a:txBody>
                  <a:tcPr/>
                </a:tc>
                <a:tc>
                  <a:txBody>
                    <a:bodyPr/>
                    <a:lstStyle/>
                    <a:p>
                      <a:pPr algn="ctr">
                        <a:buNone/>
                      </a:pPr>
                      <a:r>
                        <a:rPr lang="en-US" sz="1600">
                          <a:latin typeface="Calibri"/>
                        </a:rPr>
                        <a:t>Total  </a:t>
                      </a:r>
                    </a:p>
                    <a:p>
                      <a:pPr lvl="0" algn="ctr">
                        <a:buNone/>
                      </a:pPr>
                      <a:r>
                        <a:rPr lang="en-US" sz="1600">
                          <a:latin typeface="Calibri"/>
                        </a:rPr>
                        <a:t>Attempts</a:t>
                      </a:r>
                    </a:p>
                    <a:p>
                      <a:pPr lvl="0" algn="ctr">
                        <a:buNone/>
                      </a:pPr>
                      <a:endParaRPr lang="en-US" sz="1600">
                        <a:solidFill>
                          <a:schemeClr val="tx1"/>
                        </a:solidFill>
                        <a:latin typeface="Calibri"/>
                      </a:endParaRPr>
                    </a:p>
                    <a:p>
                      <a:pPr lvl="0" algn="ctr">
                        <a:buNone/>
                      </a:pPr>
                      <a:endParaRPr lang="en-US" sz="1600">
                        <a:solidFill>
                          <a:schemeClr val="tx1"/>
                        </a:solidFill>
                        <a:latin typeface="Calibri"/>
                      </a:endParaRPr>
                    </a:p>
                    <a:p>
                      <a:pPr lvl="0" algn="ctr">
                        <a:buNone/>
                      </a:pPr>
                      <a:r>
                        <a:rPr lang="en-US" sz="1600">
                          <a:solidFill>
                            <a:schemeClr val="tx1"/>
                          </a:solidFill>
                          <a:latin typeface="Calibri"/>
                        </a:rPr>
                        <a:t>AMT-East</a:t>
                      </a:r>
                      <a:endParaRPr lang="en-US" sz="1600">
                        <a:latin typeface="Calibri"/>
                      </a:endParaRPr>
                    </a:p>
                    <a:p>
                      <a:pPr lvl="0" algn="ctr">
                        <a:buNone/>
                      </a:pPr>
                      <a:r>
                        <a:rPr lang="en-US" sz="1600" b="1" i="0" u="none" strike="noStrike" noProof="0">
                          <a:solidFill>
                            <a:srgbClr val="FF0000"/>
                          </a:solidFill>
                          <a:latin typeface="Calibri"/>
                        </a:rPr>
                        <a:t>(Peoria)</a:t>
                      </a:r>
                    </a:p>
                    <a:p>
                      <a:pPr lvl="0" algn="ctr">
                        <a:buNone/>
                      </a:pPr>
                      <a:r>
                        <a:rPr lang="en-US" sz="1600" b="1" i="0" u="none" strike="noStrike" noProof="0">
                          <a:solidFill>
                            <a:srgbClr val="FFFF00"/>
                          </a:solidFill>
                          <a:latin typeface="Calibri"/>
                        </a:rPr>
                        <a:t>89,827</a:t>
                      </a:r>
                      <a:endParaRPr lang="en-US"/>
                    </a:p>
                  </a:txBody>
                  <a:tcPr/>
                </a:tc>
                <a:tc>
                  <a:txBody>
                    <a:bodyPr/>
                    <a:lstStyle/>
                    <a:p>
                      <a:pPr algn="ctr">
                        <a:buNone/>
                      </a:pPr>
                      <a:r>
                        <a:rPr lang="en-US" sz="1600">
                          <a:latin typeface="Calibri"/>
                        </a:rPr>
                        <a:t>Bystander Witnessed PEA</a:t>
                      </a:r>
                    </a:p>
                    <a:p>
                      <a:pPr lvl="0" algn="ctr">
                        <a:buNone/>
                      </a:pPr>
                      <a:endParaRPr lang="en-US" sz="1600">
                        <a:latin typeface="Calibri"/>
                      </a:endParaRPr>
                    </a:p>
                    <a:p>
                      <a:pPr lvl="0" algn="ctr">
                        <a:buNone/>
                      </a:pPr>
                      <a:r>
                        <a:rPr lang="en-US" sz="1600">
                          <a:solidFill>
                            <a:schemeClr val="tx1"/>
                          </a:solidFill>
                          <a:latin typeface="Calibri"/>
                        </a:rPr>
                        <a:t>AMT-East</a:t>
                      </a:r>
                      <a:endParaRPr lang="en-US" sz="1600">
                        <a:latin typeface="Calibri"/>
                      </a:endParaRPr>
                    </a:p>
                    <a:p>
                      <a:pPr lvl="0" algn="ctr">
                        <a:buNone/>
                      </a:pPr>
                      <a:r>
                        <a:rPr lang="en-US" sz="1600" b="1" i="0" u="none" strike="noStrike" noProof="0">
                          <a:solidFill>
                            <a:srgbClr val="FF0000"/>
                          </a:solidFill>
                          <a:latin typeface="Calibri"/>
                        </a:rPr>
                        <a:t>(Peoria)</a:t>
                      </a:r>
                    </a:p>
                    <a:p>
                      <a:pPr lvl="0" algn="ctr">
                        <a:buNone/>
                      </a:pPr>
                      <a:r>
                        <a:rPr lang="en-US" sz="1600" b="1" i="0" u="none" strike="noStrike" noProof="0">
                          <a:solidFill>
                            <a:srgbClr val="FFFF00"/>
                          </a:solidFill>
                          <a:latin typeface="Calibri"/>
                        </a:rPr>
                        <a:t>10,834</a:t>
                      </a:r>
                    </a:p>
                  </a:txBody>
                  <a:tcPr/>
                </a:tc>
                <a:tc>
                  <a:txBody>
                    <a:bodyPr/>
                    <a:lstStyle/>
                    <a:p>
                      <a:pPr algn="ctr">
                        <a:buNone/>
                      </a:pPr>
                      <a:r>
                        <a:rPr lang="en-US" sz="1600">
                          <a:latin typeface="Calibri"/>
                        </a:rPr>
                        <a:t>Field ROSC</a:t>
                      </a:r>
                    </a:p>
                    <a:p>
                      <a:pPr lvl="0" algn="ctr">
                        <a:buNone/>
                      </a:pPr>
                      <a:endParaRPr lang="en-US" sz="1600">
                        <a:latin typeface="Calibri"/>
                      </a:endParaRPr>
                    </a:p>
                    <a:p>
                      <a:pPr lvl="0" algn="ctr">
                        <a:buNone/>
                      </a:pPr>
                      <a:endParaRPr lang="en-US" sz="1600">
                        <a:latin typeface="Calibri"/>
                      </a:endParaRPr>
                    </a:p>
                    <a:p>
                      <a:pPr lvl="0" algn="ctr">
                        <a:buNone/>
                      </a:pPr>
                      <a:endParaRPr lang="en-US" sz="1600">
                        <a:solidFill>
                          <a:schemeClr val="tx1"/>
                        </a:solidFill>
                        <a:latin typeface="Calibri"/>
                      </a:endParaRPr>
                    </a:p>
                    <a:p>
                      <a:pPr lvl="0" algn="ctr">
                        <a:buNone/>
                      </a:pPr>
                      <a:r>
                        <a:rPr lang="en-US" sz="1600">
                          <a:solidFill>
                            <a:schemeClr val="tx1"/>
                          </a:solidFill>
                          <a:latin typeface="Calibri"/>
                        </a:rPr>
                        <a:t>AMT-East</a:t>
                      </a:r>
                      <a:endParaRPr lang="en-US" sz="1600">
                        <a:latin typeface="Calibri"/>
                      </a:endParaRPr>
                    </a:p>
                    <a:p>
                      <a:pPr lvl="0" algn="ctr">
                        <a:buNone/>
                      </a:pPr>
                      <a:r>
                        <a:rPr lang="en-US" sz="1600" b="1" i="0" u="none" strike="noStrike" noProof="0">
                          <a:solidFill>
                            <a:srgbClr val="FF0000"/>
                          </a:solidFill>
                          <a:latin typeface="Calibri"/>
                        </a:rPr>
                        <a:t>(Peoria)</a:t>
                      </a:r>
                    </a:p>
                    <a:p>
                      <a:pPr lvl="0" algn="ctr">
                        <a:buNone/>
                      </a:pPr>
                      <a:r>
                        <a:rPr lang="en-US" sz="1600" b="1" i="0" u="none" strike="noStrike" noProof="0">
                          <a:solidFill>
                            <a:srgbClr val="FFFF00"/>
                          </a:solidFill>
                          <a:latin typeface="Calibri"/>
                        </a:rPr>
                        <a:t>4,850</a:t>
                      </a:r>
                    </a:p>
                  </a:txBody>
                  <a:tcPr/>
                </a:tc>
                <a:tc>
                  <a:txBody>
                    <a:bodyPr/>
                    <a:lstStyle/>
                    <a:p>
                      <a:pPr lvl="0" algn="ctr">
                        <a:buNone/>
                      </a:pPr>
                      <a:r>
                        <a:rPr lang="en-US" sz="1600">
                          <a:latin typeface="Calibri"/>
                        </a:rPr>
                        <a:t>Field ROSC %</a:t>
                      </a:r>
                    </a:p>
                    <a:p>
                      <a:pPr lvl="0" algn="ctr">
                        <a:buNone/>
                      </a:pPr>
                      <a:endParaRPr lang="en-US" sz="1600">
                        <a:latin typeface="Calibri"/>
                      </a:endParaRPr>
                    </a:p>
                    <a:p>
                      <a:pPr lvl="0" algn="ctr">
                        <a:buNone/>
                      </a:pPr>
                      <a:endParaRPr lang="en-US" sz="1600">
                        <a:solidFill>
                          <a:srgbClr val="0070C0"/>
                        </a:solidFill>
                        <a:latin typeface="Calibri"/>
                      </a:endParaRPr>
                    </a:p>
                    <a:p>
                      <a:pPr lvl="0" algn="ctr">
                        <a:buNone/>
                      </a:pPr>
                      <a:r>
                        <a:rPr lang="en-US" sz="1600">
                          <a:solidFill>
                            <a:srgbClr val="002060"/>
                          </a:solidFill>
                          <a:latin typeface="Calibri"/>
                        </a:rPr>
                        <a:t>AMT-East</a:t>
                      </a:r>
                    </a:p>
                    <a:p>
                      <a:pPr lvl="0" algn="ctr">
                        <a:buNone/>
                      </a:pPr>
                      <a:r>
                        <a:rPr lang="en-US" sz="1600" b="1" i="0" u="none" strike="noStrike" noProof="0">
                          <a:solidFill>
                            <a:srgbClr val="C00000"/>
                          </a:solidFill>
                          <a:latin typeface="Calibri"/>
                        </a:rPr>
                        <a:t>(Peoria)</a:t>
                      </a:r>
                    </a:p>
                    <a:p>
                      <a:pPr lvl="0" algn="ctr">
                        <a:buNone/>
                      </a:pPr>
                      <a:r>
                        <a:rPr lang="en-US" sz="1600" b="1" i="0" u="none" strike="noStrike" noProof="0">
                          <a:solidFill>
                            <a:srgbClr val="FFFF00"/>
                          </a:solidFill>
                          <a:latin typeface="Calibri"/>
                        </a:rPr>
                        <a:t>44.8%</a:t>
                      </a:r>
                    </a:p>
                  </a:txBody>
                  <a:tcPr/>
                </a:tc>
                <a:tc>
                  <a:txBody>
                    <a:bodyPr/>
                    <a:lstStyle/>
                    <a:p>
                      <a:pPr algn="ctr">
                        <a:buNone/>
                      </a:pPr>
                      <a:r>
                        <a:rPr lang="en-US" sz="1600">
                          <a:latin typeface="Calibri"/>
                        </a:rPr>
                        <a:t>ICU Admits</a:t>
                      </a:r>
                    </a:p>
                    <a:p>
                      <a:pPr lvl="0" algn="ctr">
                        <a:buNone/>
                      </a:pPr>
                      <a:endParaRPr lang="en-US" sz="1600">
                        <a:latin typeface="Calibri"/>
                      </a:endParaRPr>
                    </a:p>
                    <a:p>
                      <a:pPr lvl="0" algn="ctr">
                        <a:buNone/>
                      </a:pPr>
                      <a:endParaRPr lang="en-US" sz="1600">
                        <a:latin typeface="Calibri"/>
                      </a:endParaRPr>
                    </a:p>
                    <a:p>
                      <a:pPr lvl="0" algn="ctr">
                        <a:buNone/>
                      </a:pPr>
                      <a:r>
                        <a:rPr lang="en-US" sz="1600">
                          <a:solidFill>
                            <a:schemeClr val="tx1"/>
                          </a:solidFill>
                          <a:latin typeface="Calibri"/>
                        </a:rPr>
                        <a:t>AMT-East</a:t>
                      </a:r>
                      <a:endParaRPr lang="en-US" sz="1600">
                        <a:latin typeface="Calibri"/>
                      </a:endParaRPr>
                    </a:p>
                    <a:p>
                      <a:pPr lvl="0" algn="ctr">
                        <a:buNone/>
                      </a:pPr>
                      <a:r>
                        <a:rPr lang="en-US" sz="1600" b="1" i="0" u="none" strike="noStrike" noProof="0">
                          <a:solidFill>
                            <a:srgbClr val="FF0000"/>
                          </a:solidFill>
                          <a:latin typeface="Calibri"/>
                        </a:rPr>
                        <a:t>(Peoria)</a:t>
                      </a:r>
                    </a:p>
                    <a:p>
                      <a:pPr lvl="0" algn="ctr">
                        <a:buNone/>
                      </a:pPr>
                      <a:r>
                        <a:rPr lang="en-US" sz="1600" b="1" i="0" u="none" strike="noStrike" noProof="0">
                          <a:solidFill>
                            <a:srgbClr val="FFFF00"/>
                          </a:solidFill>
                          <a:latin typeface="Calibri"/>
                        </a:rPr>
                        <a:t>4,207</a:t>
                      </a:r>
                    </a:p>
                  </a:txBody>
                  <a:tcPr/>
                </a:tc>
                <a:tc>
                  <a:txBody>
                    <a:bodyPr/>
                    <a:lstStyle/>
                    <a:p>
                      <a:pPr lvl="0" algn="ctr">
                        <a:buNone/>
                      </a:pPr>
                      <a:r>
                        <a:rPr lang="en-US" sz="1600">
                          <a:latin typeface="Calibri"/>
                        </a:rPr>
                        <a:t>ICU Admits %</a:t>
                      </a:r>
                    </a:p>
                    <a:p>
                      <a:pPr lvl="0" algn="ctr">
                        <a:buNone/>
                      </a:pPr>
                      <a:endParaRPr lang="en-US" sz="1600">
                        <a:latin typeface="Calibri"/>
                      </a:endParaRPr>
                    </a:p>
                    <a:p>
                      <a:pPr lvl="0" algn="ctr">
                        <a:buNone/>
                      </a:pPr>
                      <a:endParaRPr lang="en-US" sz="1600">
                        <a:solidFill>
                          <a:srgbClr val="0070C0"/>
                        </a:solidFill>
                        <a:latin typeface="Calibri"/>
                      </a:endParaRPr>
                    </a:p>
                    <a:p>
                      <a:pPr lvl="0" algn="ctr">
                        <a:buNone/>
                      </a:pPr>
                      <a:r>
                        <a:rPr lang="en-US" sz="1600">
                          <a:solidFill>
                            <a:srgbClr val="002060"/>
                          </a:solidFill>
                          <a:latin typeface="Calibri"/>
                        </a:rPr>
                        <a:t>AMT-East</a:t>
                      </a:r>
                    </a:p>
                    <a:p>
                      <a:pPr lvl="0" algn="ctr">
                        <a:buNone/>
                      </a:pPr>
                      <a:r>
                        <a:rPr lang="en-US" sz="1600" b="1" i="0" u="none" strike="noStrike" noProof="0">
                          <a:solidFill>
                            <a:srgbClr val="C00000"/>
                          </a:solidFill>
                          <a:latin typeface="Calibri"/>
                        </a:rPr>
                        <a:t>(Peoria)</a:t>
                      </a:r>
                    </a:p>
                    <a:p>
                      <a:pPr lvl="0" algn="ctr">
                        <a:buNone/>
                      </a:pPr>
                      <a:r>
                        <a:rPr lang="en-US" sz="1600" b="1" i="0" u="none" strike="noStrike" noProof="0">
                          <a:solidFill>
                            <a:srgbClr val="FFFF00"/>
                          </a:solidFill>
                          <a:latin typeface="Calibri"/>
                        </a:rPr>
                        <a:t>38.8%</a:t>
                      </a:r>
                    </a:p>
                  </a:txBody>
                  <a:tcPr/>
                </a:tc>
                <a:tc>
                  <a:txBody>
                    <a:bodyPr/>
                    <a:lstStyle/>
                    <a:p>
                      <a:pPr algn="ctr">
                        <a:buNone/>
                      </a:pPr>
                      <a:r>
                        <a:rPr lang="en-US" sz="1600">
                          <a:latin typeface="Calibri"/>
                        </a:rPr>
                        <a:t>Discharged Alive</a:t>
                      </a:r>
                    </a:p>
                    <a:p>
                      <a:pPr lvl="0" algn="ctr">
                        <a:buNone/>
                      </a:pPr>
                      <a:endParaRPr lang="en-US" sz="1600">
                        <a:latin typeface="Calibri"/>
                      </a:endParaRPr>
                    </a:p>
                    <a:p>
                      <a:pPr lvl="0" algn="ctr">
                        <a:buNone/>
                      </a:pPr>
                      <a:endParaRPr lang="en-US" sz="1600">
                        <a:solidFill>
                          <a:schemeClr val="tx1"/>
                        </a:solidFill>
                        <a:latin typeface="Calibri"/>
                      </a:endParaRPr>
                    </a:p>
                    <a:p>
                      <a:pPr lvl="0" algn="ctr">
                        <a:buNone/>
                      </a:pPr>
                      <a:r>
                        <a:rPr lang="en-US" sz="1600">
                          <a:solidFill>
                            <a:srgbClr val="002060"/>
                          </a:solidFill>
                          <a:latin typeface="Calibri"/>
                        </a:rPr>
                        <a:t>AMT-East</a:t>
                      </a:r>
                    </a:p>
                    <a:p>
                      <a:pPr lvl="0" algn="ctr">
                        <a:buNone/>
                      </a:pPr>
                      <a:r>
                        <a:rPr lang="en-US" sz="1600">
                          <a:solidFill>
                            <a:srgbClr val="FF0000"/>
                          </a:solidFill>
                          <a:latin typeface="Calibri"/>
                        </a:rPr>
                        <a:t>(Peoria)</a:t>
                      </a:r>
                    </a:p>
                    <a:p>
                      <a:pPr lvl="0" algn="ctr">
                        <a:buNone/>
                      </a:pPr>
                      <a:r>
                        <a:rPr lang="en-US" sz="1600">
                          <a:solidFill>
                            <a:srgbClr val="FFFF00"/>
                          </a:solidFill>
                          <a:latin typeface="Calibri"/>
                        </a:rPr>
                        <a:t>1,484</a:t>
                      </a:r>
                    </a:p>
                  </a:txBody>
                  <a:tcPr/>
                </a:tc>
                <a:tc>
                  <a:txBody>
                    <a:bodyPr/>
                    <a:lstStyle/>
                    <a:p>
                      <a:pPr lvl="0" algn="ctr">
                        <a:buNone/>
                      </a:pPr>
                      <a:r>
                        <a:rPr lang="en-US" sz="1600" b="1" i="0" u="none" strike="noStrike" noProof="0">
                          <a:solidFill>
                            <a:srgbClr val="FFFFFF"/>
                          </a:solidFill>
                          <a:latin typeface="Calibri"/>
                        </a:rPr>
                        <a:t>Discharged Alive %</a:t>
                      </a:r>
                      <a:endParaRPr lang="en-US" sz="1600" b="1" i="0" u="none" strike="noStrike" noProof="0">
                        <a:latin typeface="Calibri"/>
                      </a:endParaRPr>
                    </a:p>
                    <a:p>
                      <a:pPr lvl="0" algn="ctr">
                        <a:buNone/>
                      </a:pPr>
                      <a:endParaRPr lang="en-US" sz="1600" b="1" i="0" u="none" strike="noStrike" noProof="0">
                        <a:latin typeface="Calibri"/>
                      </a:endParaRPr>
                    </a:p>
                    <a:p>
                      <a:pPr lvl="0" algn="ctr">
                        <a:buNone/>
                      </a:pPr>
                      <a:endParaRPr lang="en-US" sz="1600" b="1" i="0" u="none" strike="noStrike" noProof="0">
                        <a:solidFill>
                          <a:schemeClr val="tx1"/>
                        </a:solidFill>
                        <a:latin typeface="Calibri"/>
                      </a:endParaRPr>
                    </a:p>
                    <a:p>
                      <a:pPr lvl="0" algn="ctr">
                        <a:buNone/>
                      </a:pPr>
                      <a:r>
                        <a:rPr lang="en-US" sz="1600" b="1" i="0" u="none" strike="noStrike" noProof="0">
                          <a:solidFill>
                            <a:srgbClr val="002060"/>
                          </a:solidFill>
                          <a:latin typeface="Calibri"/>
                        </a:rPr>
                        <a:t>AMT-East</a:t>
                      </a:r>
                    </a:p>
                    <a:p>
                      <a:pPr lvl="0" algn="ctr">
                        <a:buNone/>
                      </a:pPr>
                      <a:r>
                        <a:rPr lang="en-US" sz="1600" b="1" i="0" u="none" strike="noStrike" noProof="0">
                          <a:solidFill>
                            <a:srgbClr val="FF0000"/>
                          </a:solidFill>
                          <a:latin typeface="Calibri"/>
                        </a:rPr>
                        <a:t>(Peoria)</a:t>
                      </a:r>
                    </a:p>
                    <a:p>
                      <a:pPr lvl="0" algn="ctr">
                        <a:buNone/>
                      </a:pPr>
                      <a:r>
                        <a:rPr lang="en-US" sz="1600" b="1" i="0" u="none" strike="noStrike" noProof="0">
                          <a:solidFill>
                            <a:srgbClr val="FFFF00"/>
                          </a:solidFill>
                          <a:latin typeface="Calibri"/>
                        </a:rPr>
                        <a:t>13.7%</a:t>
                      </a:r>
                    </a:p>
                  </a:txBody>
                  <a:tcPr/>
                </a:tc>
                <a:tc>
                  <a:txBody>
                    <a:bodyPr/>
                    <a:lstStyle/>
                    <a:p>
                      <a:pPr lvl="0" algn="ctr">
                        <a:buNone/>
                      </a:pPr>
                      <a:r>
                        <a:rPr lang="en-US" sz="1600" b="1">
                          <a:solidFill>
                            <a:schemeClr val="bg1"/>
                          </a:solidFill>
                          <a:latin typeface="Calibri"/>
                        </a:rPr>
                        <a:t>% of Field ROSC  </a:t>
                      </a:r>
                    </a:p>
                    <a:p>
                      <a:pPr lvl="0" algn="ctr">
                        <a:buNone/>
                      </a:pPr>
                      <a:r>
                        <a:rPr lang="en-US" sz="1600" b="1">
                          <a:solidFill>
                            <a:schemeClr val="bg1"/>
                          </a:solidFill>
                          <a:latin typeface="Calibri"/>
                        </a:rPr>
                        <a:t> Discharged Alive</a:t>
                      </a:r>
                      <a:endParaRPr lang="en-US" sz="1600" b="1">
                        <a:latin typeface="Calibri"/>
                      </a:endParaRPr>
                    </a:p>
                    <a:p>
                      <a:pPr lvl="0" algn="ctr">
                        <a:buNone/>
                      </a:pPr>
                      <a:endParaRPr lang="en-US" sz="1600" b="0" i="0" u="none" strike="noStrike" noProof="0">
                        <a:solidFill>
                          <a:schemeClr val="tx1"/>
                        </a:solidFill>
                        <a:latin typeface="Calibri"/>
                      </a:endParaRPr>
                    </a:p>
                    <a:p>
                      <a:pPr lvl="0" algn="ctr">
                        <a:buNone/>
                      </a:pPr>
                      <a:endParaRPr lang="en-US" sz="1600" b="0" i="0" u="none" strike="noStrike" noProof="0">
                        <a:solidFill>
                          <a:schemeClr val="tx1"/>
                        </a:solidFill>
                        <a:latin typeface="Calibri"/>
                      </a:endParaRPr>
                    </a:p>
                    <a:p>
                      <a:pPr lvl="0" algn="ctr">
                        <a:buNone/>
                      </a:pPr>
                      <a:r>
                        <a:rPr lang="en-US" sz="1600" b="1" i="0" u="none" strike="noStrike" noProof="0">
                          <a:solidFill>
                            <a:schemeClr val="tx1"/>
                          </a:solidFill>
                          <a:latin typeface="Calibri"/>
                        </a:rPr>
                        <a:t>AMT-East</a:t>
                      </a:r>
                      <a:endParaRPr lang="en-US" sz="1600" b="1" i="0" u="none" strike="noStrike" noProof="0">
                        <a:latin typeface="Calibri"/>
                      </a:endParaRPr>
                    </a:p>
                    <a:p>
                      <a:pPr lvl="0" algn="ctr">
                        <a:buNone/>
                      </a:pPr>
                      <a:r>
                        <a:rPr lang="en-US" sz="1600" b="1" i="0" u="none" strike="noStrike" noProof="0">
                          <a:solidFill>
                            <a:srgbClr val="FF0000"/>
                          </a:solidFill>
                          <a:latin typeface="Calibri"/>
                        </a:rPr>
                        <a:t>(Peoria)</a:t>
                      </a:r>
                    </a:p>
                    <a:p>
                      <a:pPr lvl="0" algn="ctr">
                        <a:buNone/>
                      </a:pPr>
                      <a:r>
                        <a:rPr lang="en-US" sz="1600" b="1" i="0" u="none" strike="noStrike" noProof="0">
                          <a:solidFill>
                            <a:srgbClr val="FFFF00"/>
                          </a:solidFill>
                          <a:latin typeface="Calibri"/>
                        </a:rPr>
                        <a:t>30.6%</a:t>
                      </a:r>
                    </a:p>
                  </a:txBody>
                  <a:tcPr/>
                </a:tc>
                <a:extLst>
                  <a:ext uri="{0D108BD9-81ED-4DB2-BD59-A6C34878D82A}">
                    <a16:rowId xmlns:a16="http://schemas.microsoft.com/office/drawing/2014/main" val="4222337743"/>
                  </a:ext>
                </a:extLst>
              </a:tr>
              <a:tr h="519948">
                <a:tc>
                  <a:txBody>
                    <a:bodyPr/>
                    <a:lstStyle/>
                    <a:p>
                      <a:pPr lvl="0" algn="ctr">
                        <a:buNone/>
                      </a:pPr>
                      <a:r>
                        <a:rPr lang="en-US" sz="1400"/>
                        <a:t>2015</a:t>
                      </a:r>
                    </a:p>
                  </a:txBody>
                  <a:tcPr/>
                </a:tc>
                <a:tc>
                  <a:txBody>
                    <a:bodyPr/>
                    <a:lstStyle/>
                    <a:p>
                      <a:pPr lvl="0" algn="ctr">
                        <a:buNone/>
                      </a:pPr>
                      <a:r>
                        <a:rPr lang="en-US" sz="1400"/>
                        <a:t>228 </a:t>
                      </a:r>
                      <a:r>
                        <a:rPr lang="en-US" sz="1400">
                          <a:solidFill>
                            <a:srgbClr val="FF0000"/>
                          </a:solidFill>
                        </a:rPr>
                        <a:t>(109)</a:t>
                      </a:r>
                      <a:endParaRPr lang="en-US" sz="1400"/>
                    </a:p>
                  </a:txBody>
                  <a:tcPr/>
                </a:tc>
                <a:tc>
                  <a:txBody>
                    <a:bodyPr/>
                    <a:lstStyle/>
                    <a:p>
                      <a:pPr lvl="0" algn="ctr">
                        <a:buNone/>
                      </a:pPr>
                      <a:r>
                        <a:rPr lang="en-US" sz="1400"/>
                        <a:t>27 </a:t>
                      </a:r>
                      <a:r>
                        <a:rPr lang="en-US" sz="1400">
                          <a:solidFill>
                            <a:srgbClr val="FF0000"/>
                          </a:solidFill>
                        </a:rPr>
                        <a:t>(16)</a:t>
                      </a:r>
                      <a:endParaRPr lang="en-US" sz="1400"/>
                    </a:p>
                  </a:txBody>
                  <a:tcPr/>
                </a:tc>
                <a:tc>
                  <a:txBody>
                    <a:bodyPr/>
                    <a:lstStyle/>
                    <a:p>
                      <a:pPr lvl="0" algn="ctr">
                        <a:buNone/>
                      </a:pPr>
                      <a:r>
                        <a:rPr lang="en-US" sz="1400"/>
                        <a:t>7 </a:t>
                      </a:r>
                      <a:r>
                        <a:rPr lang="en-US" sz="1400">
                          <a:solidFill>
                            <a:srgbClr val="FF0000"/>
                          </a:solidFill>
                        </a:rPr>
                        <a:t>(4)</a:t>
                      </a:r>
                      <a:endParaRPr lang="en-US" sz="1400"/>
                    </a:p>
                  </a:txBody>
                  <a:tcPr/>
                </a:tc>
                <a:tc>
                  <a:txBody>
                    <a:bodyPr/>
                    <a:lstStyle/>
                    <a:p>
                      <a:pPr lvl="0" algn="ctr">
                        <a:buNone/>
                      </a:pPr>
                      <a:r>
                        <a:rPr lang="en-US" sz="1400">
                          <a:solidFill>
                            <a:srgbClr val="0070C0"/>
                          </a:solidFill>
                        </a:rPr>
                        <a:t>25.9%</a:t>
                      </a:r>
                    </a:p>
                    <a:p>
                      <a:pPr lvl="0" algn="ctr">
                        <a:buNone/>
                      </a:pPr>
                      <a:r>
                        <a:rPr lang="en-US" sz="1400">
                          <a:solidFill>
                            <a:srgbClr val="C00000"/>
                          </a:solidFill>
                        </a:rPr>
                        <a:t>(25%)</a:t>
                      </a:r>
                    </a:p>
                  </a:txBody>
                  <a:tcPr/>
                </a:tc>
                <a:tc>
                  <a:txBody>
                    <a:bodyPr/>
                    <a:lstStyle/>
                    <a:p>
                      <a:pPr lvl="0" algn="ctr">
                        <a:buNone/>
                      </a:pPr>
                      <a:r>
                        <a:rPr lang="en-US" sz="1400"/>
                        <a:t>10 </a:t>
                      </a:r>
                      <a:r>
                        <a:rPr lang="en-US" sz="1400">
                          <a:solidFill>
                            <a:srgbClr val="FF0000"/>
                          </a:solidFill>
                        </a:rPr>
                        <a:t>(5)</a:t>
                      </a:r>
                      <a:endParaRPr lang="en-US" sz="1400"/>
                    </a:p>
                  </a:txBody>
                  <a:tcPr/>
                </a:tc>
                <a:tc>
                  <a:txBody>
                    <a:bodyPr/>
                    <a:lstStyle/>
                    <a:p>
                      <a:pPr lvl="0" algn="ctr">
                        <a:buNone/>
                      </a:pPr>
                      <a:r>
                        <a:rPr lang="en-US" sz="1400">
                          <a:solidFill>
                            <a:srgbClr val="0070C0"/>
                          </a:solidFill>
                        </a:rPr>
                        <a:t>37% </a:t>
                      </a:r>
                    </a:p>
                    <a:p>
                      <a:pPr lvl="0" algn="ctr">
                        <a:buNone/>
                      </a:pPr>
                      <a:r>
                        <a:rPr lang="en-US" sz="1400">
                          <a:solidFill>
                            <a:srgbClr val="C00000"/>
                          </a:solidFill>
                        </a:rPr>
                        <a:t>(31.3%)</a:t>
                      </a:r>
                    </a:p>
                  </a:txBody>
                  <a:tcPr/>
                </a:tc>
                <a:tc>
                  <a:txBody>
                    <a:bodyPr/>
                    <a:lstStyle/>
                    <a:p>
                      <a:pPr lvl="0" algn="ctr">
                        <a:buNone/>
                      </a:pPr>
                      <a:r>
                        <a:rPr lang="en-US" sz="1400"/>
                        <a:t>5 </a:t>
                      </a:r>
                      <a:r>
                        <a:rPr lang="en-US" sz="1400">
                          <a:solidFill>
                            <a:srgbClr val="FF0000"/>
                          </a:solidFill>
                        </a:rPr>
                        <a:t>(3)</a:t>
                      </a:r>
                      <a:endParaRPr lang="en-US" sz="1400"/>
                    </a:p>
                  </a:txBody>
                  <a:tcPr/>
                </a:tc>
                <a:tc>
                  <a:txBody>
                    <a:bodyPr/>
                    <a:lstStyle/>
                    <a:p>
                      <a:pPr lvl="0" algn="ctr">
                        <a:buNone/>
                      </a:pPr>
                      <a:r>
                        <a:rPr lang="en-US" sz="1400" b="0" i="0" u="none" strike="noStrike" noProof="0">
                          <a:solidFill>
                            <a:srgbClr val="0070C0"/>
                          </a:solidFill>
                          <a:latin typeface="Franklin Gothic Book"/>
                        </a:rPr>
                        <a:t>18.5%</a:t>
                      </a:r>
                    </a:p>
                    <a:p>
                      <a:pPr lvl="0" algn="ctr">
                        <a:buNone/>
                      </a:pPr>
                      <a:r>
                        <a:rPr lang="en-US" sz="1400" b="0" i="0" u="none" strike="noStrike" noProof="0">
                          <a:solidFill>
                            <a:srgbClr val="FF0000"/>
                          </a:solidFill>
                          <a:latin typeface="Franklin Gothic Book"/>
                        </a:rPr>
                        <a:t>(18.8%)</a:t>
                      </a:r>
                      <a:endParaRPr lang="en-US"/>
                    </a:p>
                  </a:txBody>
                  <a:tcPr/>
                </a:tc>
                <a:tc>
                  <a:txBody>
                    <a:bodyPr/>
                    <a:lstStyle/>
                    <a:p>
                      <a:pPr lvl="0" algn="ctr">
                        <a:buNone/>
                      </a:pPr>
                      <a:r>
                        <a:rPr lang="en-US" sz="1400" b="0" i="0" u="none" strike="noStrike" noProof="0">
                          <a:solidFill>
                            <a:schemeClr val="accent1"/>
                          </a:solidFill>
                          <a:latin typeface="Franklin Gothic Book"/>
                        </a:rPr>
                        <a:t>71.4%</a:t>
                      </a:r>
                      <a:endParaRPr lang="en-US"/>
                    </a:p>
                    <a:p>
                      <a:pPr lvl="0" algn="ctr">
                        <a:buNone/>
                      </a:pPr>
                      <a:r>
                        <a:rPr lang="en-US" sz="1400" b="0" i="0" u="none" strike="noStrike" noProof="0">
                          <a:solidFill>
                            <a:srgbClr val="FF0000"/>
                          </a:solidFill>
                          <a:latin typeface="Franklin Gothic Book"/>
                        </a:rPr>
                        <a:t>(75%)</a:t>
                      </a:r>
                      <a:endParaRPr lang="en-US"/>
                    </a:p>
                  </a:txBody>
                  <a:tcPr/>
                </a:tc>
                <a:extLst>
                  <a:ext uri="{0D108BD9-81ED-4DB2-BD59-A6C34878D82A}">
                    <a16:rowId xmlns:a16="http://schemas.microsoft.com/office/drawing/2014/main" val="1146020346"/>
                  </a:ext>
                </a:extLst>
              </a:tr>
              <a:tr h="519948">
                <a:tc>
                  <a:txBody>
                    <a:bodyPr/>
                    <a:lstStyle/>
                    <a:p>
                      <a:pPr lvl="0" algn="ctr">
                        <a:buNone/>
                      </a:pPr>
                      <a:r>
                        <a:rPr lang="en-US" sz="1400"/>
                        <a:t>2016</a:t>
                      </a:r>
                    </a:p>
                  </a:txBody>
                  <a:tcPr/>
                </a:tc>
                <a:tc>
                  <a:txBody>
                    <a:bodyPr/>
                    <a:lstStyle/>
                    <a:p>
                      <a:pPr algn="ctr">
                        <a:buNone/>
                      </a:pPr>
                      <a:r>
                        <a:rPr lang="en-US" sz="1400"/>
                        <a:t>241 </a:t>
                      </a:r>
                      <a:r>
                        <a:rPr lang="en-US" sz="1400">
                          <a:solidFill>
                            <a:srgbClr val="FF0000"/>
                          </a:solidFill>
                        </a:rPr>
                        <a:t>(129)</a:t>
                      </a:r>
                      <a:endParaRPr lang="en-US" sz="1400"/>
                    </a:p>
                  </a:txBody>
                  <a:tcPr/>
                </a:tc>
                <a:tc>
                  <a:txBody>
                    <a:bodyPr/>
                    <a:lstStyle/>
                    <a:p>
                      <a:pPr algn="ctr">
                        <a:buNone/>
                      </a:pPr>
                      <a:r>
                        <a:rPr lang="en-US" sz="1400"/>
                        <a:t>31 </a:t>
                      </a:r>
                      <a:r>
                        <a:rPr lang="en-US" sz="1400">
                          <a:solidFill>
                            <a:srgbClr val="FF0000"/>
                          </a:solidFill>
                        </a:rPr>
                        <a:t>(12)</a:t>
                      </a:r>
                      <a:endParaRPr lang="en-US" sz="1400"/>
                    </a:p>
                  </a:txBody>
                  <a:tcPr/>
                </a:tc>
                <a:tc>
                  <a:txBody>
                    <a:bodyPr/>
                    <a:lstStyle/>
                    <a:p>
                      <a:pPr algn="ctr">
                        <a:buNone/>
                      </a:pPr>
                      <a:r>
                        <a:rPr lang="en-US" sz="1400"/>
                        <a:t>8 </a:t>
                      </a:r>
                      <a:r>
                        <a:rPr lang="en-US" sz="1400">
                          <a:solidFill>
                            <a:srgbClr val="FF0000"/>
                          </a:solidFill>
                        </a:rPr>
                        <a:t>(4)</a:t>
                      </a:r>
                      <a:endParaRPr lang="en-US" sz="1400"/>
                    </a:p>
                  </a:txBody>
                  <a:tcPr/>
                </a:tc>
                <a:tc>
                  <a:txBody>
                    <a:bodyPr/>
                    <a:lstStyle/>
                    <a:p>
                      <a:pPr lvl="0" algn="ctr">
                        <a:buNone/>
                      </a:pPr>
                      <a:r>
                        <a:rPr lang="en-US" sz="1400">
                          <a:solidFill>
                            <a:srgbClr val="0070C0"/>
                          </a:solidFill>
                        </a:rPr>
                        <a:t>25.8% </a:t>
                      </a:r>
                      <a:r>
                        <a:rPr lang="en-US" sz="1400">
                          <a:solidFill>
                            <a:srgbClr val="C00000"/>
                          </a:solidFill>
                        </a:rPr>
                        <a:t>(33.3%)</a:t>
                      </a:r>
                    </a:p>
                  </a:txBody>
                  <a:tcPr/>
                </a:tc>
                <a:tc>
                  <a:txBody>
                    <a:bodyPr/>
                    <a:lstStyle/>
                    <a:p>
                      <a:pPr algn="ctr">
                        <a:buNone/>
                      </a:pPr>
                      <a:r>
                        <a:rPr lang="en-US" sz="1400"/>
                        <a:t>11 </a:t>
                      </a:r>
                      <a:r>
                        <a:rPr lang="en-US" sz="1400">
                          <a:solidFill>
                            <a:srgbClr val="FF0000"/>
                          </a:solidFill>
                        </a:rPr>
                        <a:t>(7)</a:t>
                      </a:r>
                    </a:p>
                  </a:txBody>
                  <a:tcPr/>
                </a:tc>
                <a:tc>
                  <a:txBody>
                    <a:bodyPr/>
                    <a:lstStyle/>
                    <a:p>
                      <a:pPr lvl="0" algn="ctr">
                        <a:buNone/>
                      </a:pPr>
                      <a:r>
                        <a:rPr lang="en-US" sz="1400">
                          <a:solidFill>
                            <a:srgbClr val="0070C0"/>
                          </a:solidFill>
                        </a:rPr>
                        <a:t>35.5% </a:t>
                      </a:r>
                    </a:p>
                    <a:p>
                      <a:pPr lvl="0" algn="ctr">
                        <a:buNone/>
                      </a:pPr>
                      <a:r>
                        <a:rPr lang="en-US" sz="1400">
                          <a:solidFill>
                            <a:srgbClr val="C00000"/>
                          </a:solidFill>
                        </a:rPr>
                        <a:t>(58.3%)</a:t>
                      </a:r>
                    </a:p>
                  </a:txBody>
                  <a:tcPr/>
                </a:tc>
                <a:tc>
                  <a:txBody>
                    <a:bodyPr/>
                    <a:lstStyle/>
                    <a:p>
                      <a:pPr algn="ctr">
                        <a:buNone/>
                      </a:pPr>
                      <a:r>
                        <a:rPr lang="en-US" sz="1400"/>
                        <a:t>1 </a:t>
                      </a:r>
                      <a:r>
                        <a:rPr lang="en-US" sz="1400">
                          <a:solidFill>
                            <a:srgbClr val="FF0000"/>
                          </a:solidFill>
                        </a:rPr>
                        <a:t>(1)</a:t>
                      </a:r>
                      <a:endParaRPr lang="en-US" sz="1400"/>
                    </a:p>
                  </a:txBody>
                  <a:tcPr/>
                </a:tc>
                <a:tc>
                  <a:txBody>
                    <a:bodyPr/>
                    <a:lstStyle/>
                    <a:p>
                      <a:pPr lvl="0" algn="ctr">
                        <a:buNone/>
                      </a:pPr>
                      <a:r>
                        <a:rPr lang="en-US" sz="1400" b="0" i="0" u="none" strike="noStrike" noProof="0">
                          <a:solidFill>
                            <a:srgbClr val="0070C0"/>
                          </a:solidFill>
                          <a:latin typeface="Franklin Gothic Book"/>
                        </a:rPr>
                        <a:t>2.8%</a:t>
                      </a:r>
                      <a:endParaRPr lang="en-US"/>
                    </a:p>
                    <a:p>
                      <a:pPr lvl="0" algn="ctr">
                        <a:buNone/>
                      </a:pPr>
                      <a:r>
                        <a:rPr lang="en-US" sz="1400" b="0" i="0" u="none" strike="noStrike" noProof="0">
                          <a:solidFill>
                            <a:srgbClr val="FF0000"/>
                          </a:solidFill>
                          <a:latin typeface="Franklin Gothic Book"/>
                        </a:rPr>
                        <a:t>(8.3%)</a:t>
                      </a:r>
                      <a:endParaRPr lang="en-US"/>
                    </a:p>
                  </a:txBody>
                  <a:tcPr/>
                </a:tc>
                <a:tc>
                  <a:txBody>
                    <a:bodyPr/>
                    <a:lstStyle/>
                    <a:p>
                      <a:pPr lvl="0" algn="ctr">
                        <a:buNone/>
                      </a:pPr>
                      <a:r>
                        <a:rPr lang="en-US" sz="1400" b="0" i="0" u="none" strike="noStrike" noProof="0">
                          <a:solidFill>
                            <a:schemeClr val="accent1"/>
                          </a:solidFill>
                          <a:latin typeface="Franklin Gothic Book"/>
                        </a:rPr>
                        <a:t>12.5%</a:t>
                      </a:r>
                      <a:endParaRPr lang="en-US"/>
                    </a:p>
                    <a:p>
                      <a:pPr lvl="0" algn="ctr">
                        <a:buNone/>
                      </a:pPr>
                      <a:r>
                        <a:rPr lang="en-US" sz="1400" b="0" i="0" u="none" strike="noStrike" noProof="0">
                          <a:solidFill>
                            <a:srgbClr val="FF0000"/>
                          </a:solidFill>
                          <a:latin typeface="Franklin Gothic Book"/>
                        </a:rPr>
                        <a:t>(25%)</a:t>
                      </a:r>
                      <a:endParaRPr lang="en-US"/>
                    </a:p>
                  </a:txBody>
                  <a:tcPr/>
                </a:tc>
                <a:extLst>
                  <a:ext uri="{0D108BD9-81ED-4DB2-BD59-A6C34878D82A}">
                    <a16:rowId xmlns:a16="http://schemas.microsoft.com/office/drawing/2014/main" val="1044426691"/>
                  </a:ext>
                </a:extLst>
              </a:tr>
              <a:tr h="519948">
                <a:tc>
                  <a:txBody>
                    <a:bodyPr/>
                    <a:lstStyle/>
                    <a:p>
                      <a:pPr lvl="0" algn="ctr">
                        <a:buNone/>
                      </a:pPr>
                      <a:r>
                        <a:rPr lang="en-US" sz="1400"/>
                        <a:t>2017</a:t>
                      </a:r>
                    </a:p>
                  </a:txBody>
                  <a:tcPr/>
                </a:tc>
                <a:tc>
                  <a:txBody>
                    <a:bodyPr/>
                    <a:lstStyle/>
                    <a:p>
                      <a:pPr lvl="0" algn="ctr">
                        <a:buNone/>
                      </a:pPr>
                      <a:r>
                        <a:rPr lang="en-US" sz="1400"/>
                        <a:t>235 </a:t>
                      </a:r>
                      <a:r>
                        <a:rPr lang="en-US" sz="1400">
                          <a:solidFill>
                            <a:srgbClr val="FF0000"/>
                          </a:solidFill>
                        </a:rPr>
                        <a:t>(124)</a:t>
                      </a:r>
                      <a:endParaRPr lang="en-US" sz="1400"/>
                    </a:p>
                  </a:txBody>
                  <a:tcPr/>
                </a:tc>
                <a:tc>
                  <a:txBody>
                    <a:bodyPr/>
                    <a:lstStyle/>
                    <a:p>
                      <a:pPr lvl="0" algn="ctr">
                        <a:buNone/>
                      </a:pPr>
                      <a:r>
                        <a:rPr lang="en-US" sz="1400"/>
                        <a:t>35 </a:t>
                      </a:r>
                      <a:r>
                        <a:rPr lang="en-US" sz="1400">
                          <a:solidFill>
                            <a:srgbClr val="FF0000"/>
                          </a:solidFill>
                        </a:rPr>
                        <a:t>(19)</a:t>
                      </a:r>
                      <a:endParaRPr lang="en-US" sz="1400"/>
                    </a:p>
                  </a:txBody>
                  <a:tcPr/>
                </a:tc>
                <a:tc>
                  <a:txBody>
                    <a:bodyPr/>
                    <a:lstStyle/>
                    <a:p>
                      <a:pPr lvl="0" algn="ctr">
                        <a:buNone/>
                      </a:pPr>
                      <a:r>
                        <a:rPr lang="en-US" sz="1400"/>
                        <a:t>10 </a:t>
                      </a:r>
                      <a:r>
                        <a:rPr lang="en-US" sz="1400">
                          <a:solidFill>
                            <a:srgbClr val="FF0000"/>
                          </a:solidFill>
                        </a:rPr>
                        <a:t>(7)</a:t>
                      </a:r>
                      <a:endParaRPr lang="en-US" sz="1400"/>
                    </a:p>
                  </a:txBody>
                  <a:tcPr/>
                </a:tc>
                <a:tc>
                  <a:txBody>
                    <a:bodyPr/>
                    <a:lstStyle/>
                    <a:p>
                      <a:pPr lvl="0" algn="ctr">
                        <a:buNone/>
                      </a:pPr>
                      <a:r>
                        <a:rPr lang="en-US" sz="1400">
                          <a:solidFill>
                            <a:srgbClr val="0070C0"/>
                          </a:solidFill>
                        </a:rPr>
                        <a:t>28.6% </a:t>
                      </a:r>
                      <a:r>
                        <a:rPr lang="en-US" sz="1400">
                          <a:solidFill>
                            <a:srgbClr val="C00000"/>
                          </a:solidFill>
                        </a:rPr>
                        <a:t>(65.4%)</a:t>
                      </a:r>
                    </a:p>
                  </a:txBody>
                  <a:tcPr/>
                </a:tc>
                <a:tc>
                  <a:txBody>
                    <a:bodyPr/>
                    <a:lstStyle/>
                    <a:p>
                      <a:pPr lvl="0" algn="ctr">
                        <a:buNone/>
                      </a:pPr>
                      <a:r>
                        <a:rPr lang="en-US" sz="1400"/>
                        <a:t>14 </a:t>
                      </a:r>
                      <a:r>
                        <a:rPr lang="en-US" sz="1400">
                          <a:solidFill>
                            <a:srgbClr val="FF0000"/>
                          </a:solidFill>
                        </a:rPr>
                        <a:t>(7)</a:t>
                      </a:r>
                      <a:endParaRPr lang="en-US" sz="1400"/>
                    </a:p>
                  </a:txBody>
                  <a:tcPr/>
                </a:tc>
                <a:tc>
                  <a:txBody>
                    <a:bodyPr/>
                    <a:lstStyle/>
                    <a:p>
                      <a:pPr lvl="0" algn="ctr">
                        <a:buNone/>
                      </a:pPr>
                      <a:r>
                        <a:rPr lang="en-US" sz="1400">
                          <a:solidFill>
                            <a:srgbClr val="0070C0"/>
                          </a:solidFill>
                        </a:rPr>
                        <a:t>40% </a:t>
                      </a:r>
                    </a:p>
                    <a:p>
                      <a:pPr lvl="0" algn="ctr">
                        <a:buNone/>
                      </a:pPr>
                      <a:r>
                        <a:rPr lang="en-US" sz="1400">
                          <a:solidFill>
                            <a:srgbClr val="C00000"/>
                          </a:solidFill>
                        </a:rPr>
                        <a:t>(36.8%)</a:t>
                      </a:r>
                    </a:p>
                  </a:txBody>
                  <a:tcPr/>
                </a:tc>
                <a:tc>
                  <a:txBody>
                    <a:bodyPr/>
                    <a:lstStyle/>
                    <a:p>
                      <a:pPr lvl="0" algn="ctr">
                        <a:buNone/>
                      </a:pPr>
                      <a:r>
                        <a:rPr lang="en-US" sz="1400"/>
                        <a:t>4 </a:t>
                      </a:r>
                      <a:r>
                        <a:rPr lang="en-US" sz="1400">
                          <a:solidFill>
                            <a:srgbClr val="FF0000"/>
                          </a:solidFill>
                        </a:rPr>
                        <a:t>(1)</a:t>
                      </a:r>
                      <a:endParaRPr lang="en-US" sz="1400"/>
                    </a:p>
                  </a:txBody>
                  <a:tcPr/>
                </a:tc>
                <a:tc>
                  <a:txBody>
                    <a:bodyPr/>
                    <a:lstStyle/>
                    <a:p>
                      <a:pPr lvl="0" algn="ctr">
                        <a:buNone/>
                      </a:pPr>
                      <a:r>
                        <a:rPr lang="en-US" sz="1400" b="0" i="0" u="none" strike="noStrike" noProof="0">
                          <a:solidFill>
                            <a:srgbClr val="0070C0"/>
                          </a:solidFill>
                          <a:latin typeface="Franklin Gothic Book"/>
                        </a:rPr>
                        <a:t>11.4%</a:t>
                      </a:r>
                      <a:endParaRPr lang="en-US"/>
                    </a:p>
                    <a:p>
                      <a:pPr lvl="0" algn="ctr">
                        <a:buNone/>
                      </a:pPr>
                      <a:r>
                        <a:rPr lang="en-US" sz="1400" b="0" i="0" u="none" strike="noStrike" noProof="0">
                          <a:solidFill>
                            <a:srgbClr val="FF0000"/>
                          </a:solidFill>
                          <a:latin typeface="Franklin Gothic Book"/>
                        </a:rPr>
                        <a:t>(5.3%)</a:t>
                      </a:r>
                      <a:endParaRPr lang="en-US"/>
                    </a:p>
                  </a:txBody>
                  <a:tcPr/>
                </a:tc>
                <a:tc>
                  <a:txBody>
                    <a:bodyPr/>
                    <a:lstStyle/>
                    <a:p>
                      <a:pPr lvl="0" algn="ctr">
                        <a:buNone/>
                      </a:pPr>
                      <a:r>
                        <a:rPr lang="en-US" sz="1400" b="0" i="0" u="none" strike="noStrike" noProof="0">
                          <a:solidFill>
                            <a:schemeClr val="accent1"/>
                          </a:solidFill>
                          <a:latin typeface="Franklin Gothic Book"/>
                        </a:rPr>
                        <a:t>40%</a:t>
                      </a:r>
                      <a:endParaRPr lang="en-US"/>
                    </a:p>
                    <a:p>
                      <a:pPr lvl="0" algn="ctr">
                        <a:buNone/>
                      </a:pPr>
                      <a:r>
                        <a:rPr lang="en-US" sz="1400" b="0" i="0" u="none" strike="noStrike" noProof="0">
                          <a:solidFill>
                            <a:srgbClr val="FF0000"/>
                          </a:solidFill>
                          <a:latin typeface="Franklin Gothic Book"/>
                        </a:rPr>
                        <a:t>(14.3%)</a:t>
                      </a:r>
                      <a:endParaRPr lang="en-US"/>
                    </a:p>
                  </a:txBody>
                  <a:tcPr/>
                </a:tc>
                <a:extLst>
                  <a:ext uri="{0D108BD9-81ED-4DB2-BD59-A6C34878D82A}">
                    <a16:rowId xmlns:a16="http://schemas.microsoft.com/office/drawing/2014/main" val="2133333478"/>
                  </a:ext>
                </a:extLst>
              </a:tr>
              <a:tr h="519948">
                <a:tc>
                  <a:txBody>
                    <a:bodyPr/>
                    <a:lstStyle/>
                    <a:p>
                      <a:pPr lvl="0" algn="ctr">
                        <a:buNone/>
                      </a:pPr>
                      <a:r>
                        <a:rPr lang="en-US" sz="1400"/>
                        <a:t>2018</a:t>
                      </a:r>
                    </a:p>
                  </a:txBody>
                  <a:tcPr/>
                </a:tc>
                <a:tc>
                  <a:txBody>
                    <a:bodyPr/>
                    <a:lstStyle/>
                    <a:p>
                      <a:pPr algn="ctr">
                        <a:buNone/>
                      </a:pPr>
                      <a:r>
                        <a:rPr lang="en-US" sz="1400"/>
                        <a:t>265 </a:t>
                      </a:r>
                      <a:r>
                        <a:rPr lang="en-US" sz="1400">
                          <a:solidFill>
                            <a:srgbClr val="FF0000"/>
                          </a:solidFill>
                        </a:rPr>
                        <a:t>(129)</a:t>
                      </a:r>
                      <a:endParaRPr lang="en-US" sz="1400"/>
                    </a:p>
                  </a:txBody>
                  <a:tcPr/>
                </a:tc>
                <a:tc>
                  <a:txBody>
                    <a:bodyPr/>
                    <a:lstStyle/>
                    <a:p>
                      <a:pPr algn="ctr">
                        <a:buNone/>
                      </a:pPr>
                      <a:r>
                        <a:rPr lang="en-US" sz="1400"/>
                        <a:t>30 </a:t>
                      </a:r>
                      <a:r>
                        <a:rPr lang="en-US" sz="1400">
                          <a:solidFill>
                            <a:srgbClr val="FF0000"/>
                          </a:solidFill>
                        </a:rPr>
                        <a:t>(13)</a:t>
                      </a:r>
                      <a:endParaRPr lang="en-US" sz="1400"/>
                    </a:p>
                  </a:txBody>
                  <a:tcPr/>
                </a:tc>
                <a:tc>
                  <a:txBody>
                    <a:bodyPr/>
                    <a:lstStyle/>
                    <a:p>
                      <a:pPr algn="ctr">
                        <a:buNone/>
                      </a:pPr>
                      <a:r>
                        <a:rPr lang="en-US" sz="1400"/>
                        <a:t>11 </a:t>
                      </a:r>
                      <a:r>
                        <a:rPr lang="en-US" sz="1400">
                          <a:solidFill>
                            <a:srgbClr val="FF0000"/>
                          </a:solidFill>
                        </a:rPr>
                        <a:t>(6)</a:t>
                      </a:r>
                      <a:endParaRPr lang="en-US" sz="1400"/>
                    </a:p>
                  </a:txBody>
                  <a:tcPr/>
                </a:tc>
                <a:tc>
                  <a:txBody>
                    <a:bodyPr/>
                    <a:lstStyle/>
                    <a:p>
                      <a:pPr lvl="0" algn="ctr">
                        <a:buNone/>
                      </a:pPr>
                      <a:r>
                        <a:rPr lang="en-US" sz="1400">
                          <a:solidFill>
                            <a:srgbClr val="0070C0"/>
                          </a:solidFill>
                        </a:rPr>
                        <a:t>36.7% </a:t>
                      </a:r>
                    </a:p>
                    <a:p>
                      <a:pPr lvl="0" algn="ctr">
                        <a:buNone/>
                      </a:pPr>
                      <a:r>
                        <a:rPr lang="en-US" sz="1400">
                          <a:solidFill>
                            <a:srgbClr val="C00000"/>
                          </a:solidFill>
                        </a:rPr>
                        <a:t>(46.2%)</a:t>
                      </a:r>
                    </a:p>
                  </a:txBody>
                  <a:tcPr/>
                </a:tc>
                <a:tc>
                  <a:txBody>
                    <a:bodyPr/>
                    <a:lstStyle/>
                    <a:p>
                      <a:pPr algn="ctr">
                        <a:buNone/>
                      </a:pPr>
                      <a:r>
                        <a:rPr lang="en-US" sz="1400"/>
                        <a:t>8 </a:t>
                      </a:r>
                      <a:r>
                        <a:rPr lang="en-US" sz="1400">
                          <a:solidFill>
                            <a:srgbClr val="FF0000"/>
                          </a:solidFill>
                        </a:rPr>
                        <a:t>(4)</a:t>
                      </a:r>
                      <a:endParaRPr lang="en-US" sz="1400"/>
                    </a:p>
                  </a:txBody>
                  <a:tcPr/>
                </a:tc>
                <a:tc>
                  <a:txBody>
                    <a:bodyPr/>
                    <a:lstStyle/>
                    <a:p>
                      <a:pPr lvl="0" algn="ctr">
                        <a:buNone/>
                      </a:pPr>
                      <a:r>
                        <a:rPr lang="en-US" sz="1400">
                          <a:solidFill>
                            <a:srgbClr val="0070C0"/>
                          </a:solidFill>
                        </a:rPr>
                        <a:t>26.7% </a:t>
                      </a:r>
                    </a:p>
                    <a:p>
                      <a:pPr lvl="0" algn="ctr">
                        <a:buNone/>
                      </a:pPr>
                      <a:r>
                        <a:rPr lang="en-US" sz="1400">
                          <a:solidFill>
                            <a:srgbClr val="C00000"/>
                          </a:solidFill>
                        </a:rPr>
                        <a:t>(30.8%)</a:t>
                      </a:r>
                    </a:p>
                  </a:txBody>
                  <a:tcPr/>
                </a:tc>
                <a:tc>
                  <a:txBody>
                    <a:bodyPr/>
                    <a:lstStyle/>
                    <a:p>
                      <a:pPr algn="ctr">
                        <a:buNone/>
                      </a:pPr>
                      <a:r>
                        <a:rPr lang="en-US" sz="1400"/>
                        <a:t>2 </a:t>
                      </a:r>
                      <a:r>
                        <a:rPr lang="en-US" sz="1400">
                          <a:solidFill>
                            <a:srgbClr val="FF0000"/>
                          </a:solidFill>
                        </a:rPr>
                        <a:t>(1)</a:t>
                      </a:r>
                    </a:p>
                  </a:txBody>
                  <a:tcPr/>
                </a:tc>
                <a:tc>
                  <a:txBody>
                    <a:bodyPr/>
                    <a:lstStyle/>
                    <a:p>
                      <a:pPr lvl="0" algn="ctr">
                        <a:buNone/>
                      </a:pPr>
                      <a:r>
                        <a:rPr lang="en-US" sz="1400" b="0" i="0" u="none" strike="noStrike" noProof="0">
                          <a:solidFill>
                            <a:srgbClr val="0070C0"/>
                          </a:solidFill>
                          <a:latin typeface="Franklin Gothic Book"/>
                        </a:rPr>
                        <a:t>6.7%</a:t>
                      </a:r>
                      <a:endParaRPr lang="en-US"/>
                    </a:p>
                    <a:p>
                      <a:pPr lvl="0" algn="ctr">
                        <a:buNone/>
                      </a:pPr>
                      <a:r>
                        <a:rPr lang="en-US" sz="1400" b="0" i="0" u="none" strike="noStrike" noProof="0">
                          <a:solidFill>
                            <a:srgbClr val="FF0000"/>
                          </a:solidFill>
                          <a:latin typeface="Franklin Gothic Book"/>
                        </a:rPr>
                        <a:t>(7.7%)</a:t>
                      </a:r>
                      <a:endParaRPr lang="en-US"/>
                    </a:p>
                  </a:txBody>
                  <a:tcPr/>
                </a:tc>
                <a:tc>
                  <a:txBody>
                    <a:bodyPr/>
                    <a:lstStyle/>
                    <a:p>
                      <a:pPr lvl="0" algn="ctr">
                        <a:buNone/>
                      </a:pPr>
                      <a:r>
                        <a:rPr lang="en-US" sz="1400" b="0" i="0" u="none" strike="noStrike" noProof="0">
                          <a:solidFill>
                            <a:schemeClr val="accent1"/>
                          </a:solidFill>
                          <a:latin typeface="Franklin Gothic Book"/>
                        </a:rPr>
                        <a:t>18.2%</a:t>
                      </a:r>
                      <a:endParaRPr lang="en-US"/>
                    </a:p>
                    <a:p>
                      <a:pPr lvl="0" algn="ctr">
                        <a:buNone/>
                      </a:pPr>
                      <a:r>
                        <a:rPr lang="en-US" sz="1400" b="0" i="0" u="none" strike="noStrike" noProof="0">
                          <a:solidFill>
                            <a:srgbClr val="FF0000"/>
                          </a:solidFill>
                          <a:latin typeface="Franklin Gothic Book"/>
                        </a:rPr>
                        <a:t>(16.7%)</a:t>
                      </a:r>
                      <a:endParaRPr lang="en-US"/>
                    </a:p>
                  </a:txBody>
                  <a:tcPr/>
                </a:tc>
                <a:extLst>
                  <a:ext uri="{0D108BD9-81ED-4DB2-BD59-A6C34878D82A}">
                    <a16:rowId xmlns:a16="http://schemas.microsoft.com/office/drawing/2014/main" val="3245255611"/>
                  </a:ext>
                </a:extLst>
              </a:tr>
            </a:tbl>
          </a:graphicData>
        </a:graphic>
      </p:graphicFrame>
      <p:pic>
        <p:nvPicPr>
          <p:cNvPr id="4" name="Picture 3">
            <a:extLst>
              <a:ext uri="{FF2B5EF4-FFF2-40B4-BE49-F238E27FC236}">
                <a16:creationId xmlns:a16="http://schemas.microsoft.com/office/drawing/2014/main" id="{B58C4FCB-7EFB-4E16-A6F0-20D4AF4776A6}"/>
              </a:ext>
            </a:extLst>
          </p:cNvPr>
          <p:cNvPicPr>
            <a:picLocks noChangeAspect="1"/>
          </p:cNvPicPr>
          <p:nvPr/>
        </p:nvPicPr>
        <p:blipFill>
          <a:blip r:embed="rId2"/>
          <a:stretch>
            <a:fillRect/>
          </a:stretch>
        </p:blipFill>
        <p:spPr>
          <a:xfrm>
            <a:off x="10415006" y="96972"/>
            <a:ext cx="1662224" cy="582168"/>
          </a:xfrm>
          <a:prstGeom prst="rect">
            <a:avLst/>
          </a:prstGeom>
        </p:spPr>
      </p:pic>
      <p:sp>
        <p:nvSpPr>
          <p:cNvPr id="6" name="TextBox 5">
            <a:extLst>
              <a:ext uri="{FF2B5EF4-FFF2-40B4-BE49-F238E27FC236}">
                <a16:creationId xmlns:a16="http://schemas.microsoft.com/office/drawing/2014/main" id="{7AC5DD22-1C54-4D35-8F96-25AAEC59485A}"/>
              </a:ext>
            </a:extLst>
          </p:cNvPr>
          <p:cNvSpPr txBox="1"/>
          <p:nvPr/>
        </p:nvSpPr>
        <p:spPr>
          <a:xfrm>
            <a:off x="10066683" y="6467692"/>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Updated 5/30/2019</a:t>
            </a:r>
          </a:p>
        </p:txBody>
      </p:sp>
      <p:sp>
        <p:nvSpPr>
          <p:cNvPr id="7" name="TextBox 6">
            <a:extLst>
              <a:ext uri="{FF2B5EF4-FFF2-40B4-BE49-F238E27FC236}">
                <a16:creationId xmlns:a16="http://schemas.microsoft.com/office/drawing/2014/main" id="{970B6D8A-4E20-4BFF-9C13-0C65E6D2A11B}"/>
              </a:ext>
            </a:extLst>
          </p:cNvPr>
          <p:cNvSpPr txBox="1"/>
          <p:nvPr/>
        </p:nvSpPr>
        <p:spPr>
          <a:xfrm>
            <a:off x="97128" y="5408133"/>
            <a:ext cx="3356113"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egoe UI"/>
              </a:rPr>
              <a:t>Discharged Alive: ​</a:t>
            </a:r>
          </a:p>
          <a:p>
            <a:pPr>
              <a:buChar char="•"/>
            </a:pPr>
            <a:r>
              <a:rPr lang="en-US">
                <a:cs typeface="Arial"/>
              </a:rPr>
              <a:t>CPC score 1 or 2: 2 </a:t>
            </a:r>
            <a:r>
              <a:rPr lang="en-US">
                <a:solidFill>
                  <a:srgbClr val="FF0000"/>
                </a:solidFill>
                <a:cs typeface="Arial"/>
              </a:rPr>
              <a:t>(1)</a:t>
            </a:r>
            <a:r>
              <a:rPr lang="en-US">
                <a:cs typeface="Arial"/>
              </a:rPr>
              <a:t>​ </a:t>
            </a:r>
            <a:r>
              <a:rPr lang="en-US">
                <a:highlight>
                  <a:srgbClr val="FFFF00"/>
                </a:highlight>
                <a:cs typeface="Arial"/>
              </a:rPr>
              <a:t>(1,114)</a:t>
            </a:r>
          </a:p>
          <a:p>
            <a:pPr>
              <a:buChar char="•"/>
            </a:pPr>
            <a:r>
              <a:rPr lang="en-US">
                <a:cs typeface="Arial"/>
              </a:rPr>
              <a:t>CPC score 3 or 4: 0  </a:t>
            </a:r>
            <a:r>
              <a:rPr lang="en-US">
                <a:solidFill>
                  <a:srgbClr val="FF0000"/>
                </a:solidFill>
                <a:cs typeface="Arial"/>
              </a:rPr>
              <a:t>(0) </a:t>
            </a:r>
            <a:r>
              <a:rPr lang="en-US">
                <a:highlight>
                  <a:srgbClr val="FFFF00"/>
                </a:highlight>
                <a:cs typeface="Arial"/>
              </a:rPr>
              <a:t>(335)</a:t>
            </a:r>
          </a:p>
          <a:p>
            <a:pPr>
              <a:buChar char="•"/>
            </a:pPr>
            <a:r>
              <a:rPr lang="en-US">
                <a:cs typeface="Arial"/>
              </a:rPr>
              <a:t>CPC Unknown:</a:t>
            </a:r>
            <a:r>
              <a:rPr lang="en-US">
                <a:solidFill>
                  <a:srgbClr val="FF0000"/>
                </a:solidFill>
                <a:cs typeface="Arial"/>
              </a:rPr>
              <a:t> </a:t>
            </a:r>
            <a:r>
              <a:rPr lang="en-US">
                <a:highlight>
                  <a:srgbClr val="FFFF00"/>
                </a:highlight>
                <a:cs typeface="Arial"/>
              </a:rPr>
              <a:t>(35)</a:t>
            </a:r>
          </a:p>
        </p:txBody>
      </p:sp>
      <p:sp>
        <p:nvSpPr>
          <p:cNvPr id="8" name="TextBox 7">
            <a:extLst>
              <a:ext uri="{FF2B5EF4-FFF2-40B4-BE49-F238E27FC236}">
                <a16:creationId xmlns:a16="http://schemas.microsoft.com/office/drawing/2014/main" id="{AC8B1BEC-5019-4EC0-B505-F2482B0B11D8}"/>
              </a:ext>
            </a:extLst>
          </p:cNvPr>
          <p:cNvSpPr txBox="1"/>
          <p:nvPr/>
        </p:nvSpPr>
        <p:spPr>
          <a:xfrm>
            <a:off x="7552267" y="5342467"/>
            <a:ext cx="45466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ighlight>
                  <a:srgbClr val="FFFF00"/>
                </a:highlight>
              </a:rPr>
              <a:t>All data in yellow is 2018 CARES national data</a:t>
            </a:r>
          </a:p>
        </p:txBody>
      </p:sp>
    </p:spTree>
    <p:extLst>
      <p:ext uri="{BB962C8B-B14F-4D97-AF65-F5344CB8AC3E}">
        <p14:creationId xmlns:p14="http://schemas.microsoft.com/office/powerpoint/2010/main" val="423494046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58FB2-98EC-432C-AF6E-E5EBAD1A3680}"/>
              </a:ext>
            </a:extLst>
          </p:cNvPr>
          <p:cNvSpPr>
            <a:spLocks noGrp="1"/>
          </p:cNvSpPr>
          <p:nvPr>
            <p:ph type="title"/>
          </p:nvPr>
        </p:nvSpPr>
        <p:spPr>
          <a:xfrm>
            <a:off x="1371600" y="-67638"/>
            <a:ext cx="9601200" cy="1485900"/>
          </a:xfrm>
        </p:spPr>
        <p:txBody>
          <a:bodyPr/>
          <a:lstStyle/>
          <a:p>
            <a:pPr algn="ctr"/>
            <a:r>
              <a:rPr lang="en-US"/>
              <a:t>Where are we today?</a:t>
            </a:r>
          </a:p>
        </p:txBody>
      </p:sp>
      <p:sp>
        <p:nvSpPr>
          <p:cNvPr id="3" name="Content Placeholder 2">
            <a:extLst>
              <a:ext uri="{FF2B5EF4-FFF2-40B4-BE49-F238E27FC236}">
                <a16:creationId xmlns:a16="http://schemas.microsoft.com/office/drawing/2014/main" id="{A1976741-DE19-4686-898C-0322F2970255}"/>
              </a:ext>
            </a:extLst>
          </p:cNvPr>
          <p:cNvSpPr>
            <a:spLocks noGrp="1"/>
          </p:cNvSpPr>
          <p:nvPr>
            <p:ph idx="1"/>
          </p:nvPr>
        </p:nvSpPr>
        <p:spPr>
          <a:xfrm>
            <a:off x="1047369" y="937136"/>
            <a:ext cx="10440443" cy="5880157"/>
          </a:xfrm>
          <a:solidFill>
            <a:schemeClr val="tx2">
              <a:lumMod val="25000"/>
              <a:lumOff val="75000"/>
            </a:schemeClr>
          </a:solidFill>
        </p:spPr>
        <p:txBody>
          <a:bodyPr vert="horz" lIns="91440" tIns="45720" rIns="91440" bIns="45720" rtlCol="0" anchor="t">
            <a:noAutofit/>
          </a:bodyPr>
          <a:lstStyle/>
          <a:p>
            <a:pPr marL="383540" indent="-383540"/>
            <a:r>
              <a:rPr lang="en-US" sz="1400" dirty="0">
                <a:latin typeface="Arial"/>
                <a:cs typeface="Arial"/>
              </a:rPr>
              <a:t>Resuscitation Academy- February 2018</a:t>
            </a:r>
          </a:p>
          <a:p>
            <a:pPr lvl="1" indent="-383540"/>
            <a:r>
              <a:rPr lang="en-US" sz="1400" i="0" dirty="0">
                <a:latin typeface="Arial"/>
                <a:cs typeface="Arial"/>
              </a:rPr>
              <a:t>Mandatory annual competency for all field providers in AMT- East</a:t>
            </a:r>
          </a:p>
          <a:p>
            <a:pPr lvl="1" indent="-383540"/>
            <a:r>
              <a:rPr lang="en-US" sz="1400" i="0" dirty="0">
                <a:latin typeface="Arial"/>
                <a:cs typeface="Arial"/>
              </a:rPr>
              <a:t>Off-site training at outer markets</a:t>
            </a:r>
          </a:p>
          <a:p>
            <a:pPr lvl="1" indent="-383540"/>
            <a:r>
              <a:rPr lang="en-US" sz="1400" i="0" dirty="0">
                <a:latin typeface="Arial"/>
                <a:cs typeface="Arial"/>
              </a:rPr>
              <a:t>Seven trained field staff now instructing (1 PHRN,</a:t>
            </a:r>
            <a:r>
              <a:rPr lang="en-US" sz="1400" dirty="0">
                <a:latin typeface="Arial"/>
                <a:cs typeface="Arial"/>
              </a:rPr>
              <a:t> 4</a:t>
            </a:r>
            <a:r>
              <a:rPr lang="en-US" sz="1400" i="0" dirty="0">
                <a:latin typeface="Arial"/>
                <a:cs typeface="Arial"/>
              </a:rPr>
              <a:t> paramedics, 3 EMT-Basics)</a:t>
            </a:r>
            <a:endParaRPr lang="en-US" sz="1400" dirty="0">
              <a:latin typeface="Arial"/>
              <a:cs typeface="Arial"/>
            </a:endParaRPr>
          </a:p>
          <a:p>
            <a:pPr marL="383540" indent="-383540"/>
            <a:r>
              <a:rPr lang="en-US" sz="1400" dirty="0">
                <a:latin typeface="Arial"/>
                <a:cs typeface="Arial"/>
              </a:rPr>
              <a:t>Joint resuscitation academy with fire departments</a:t>
            </a:r>
          </a:p>
          <a:p>
            <a:pPr lvl="1" indent="-383540"/>
            <a:r>
              <a:rPr lang="en-US" sz="1400" i="0" dirty="0">
                <a:latin typeface="Arial"/>
                <a:cs typeface="Arial"/>
              </a:rPr>
              <a:t>Streator fire (May 2018), Peoria Fire (June 2018), Chillicothe Fire (August 2018</a:t>
            </a:r>
            <a:r>
              <a:rPr lang="en-US" sz="1400" dirty="0">
                <a:latin typeface="Arial"/>
                <a:cs typeface="Arial"/>
              </a:rPr>
              <a:t>)</a:t>
            </a:r>
          </a:p>
          <a:p>
            <a:pPr marL="383540" indent="-383540"/>
            <a:r>
              <a:rPr lang="en-US" sz="1400" dirty="0">
                <a:latin typeface="Arial"/>
                <a:cs typeface="Arial"/>
              </a:rPr>
              <a:t>Written reviews on all cardiac arrests- May 1, 2018</a:t>
            </a:r>
            <a:endParaRPr lang="en-US" sz="1400">
              <a:cs typeface="Calibri"/>
            </a:endParaRPr>
          </a:p>
          <a:p>
            <a:pPr lvl="1" indent="-383540"/>
            <a:r>
              <a:rPr lang="en-US" sz="1400" i="0" dirty="0">
                <a:latin typeface="Arial"/>
                <a:cs typeface="Arial"/>
              </a:rPr>
              <a:t>Available to all crew members</a:t>
            </a:r>
          </a:p>
          <a:p>
            <a:pPr marL="383540" indent="-383540"/>
            <a:r>
              <a:rPr lang="en-US" sz="1400" dirty="0" err="1">
                <a:latin typeface="Arial"/>
                <a:cs typeface="Arial"/>
              </a:rPr>
              <a:t>ResQCPR</a:t>
            </a:r>
            <a:r>
              <a:rPr lang="en-US" sz="1400" dirty="0">
                <a:latin typeface="Arial"/>
                <a:cs typeface="Arial"/>
              </a:rPr>
              <a:t> Implementation- June 8, 2018</a:t>
            </a:r>
          </a:p>
          <a:p>
            <a:pPr marL="383540" indent="-383540"/>
            <a:r>
              <a:rPr lang="en-US" sz="1400" dirty="0">
                <a:latin typeface="Arial"/>
                <a:cs typeface="Arial"/>
              </a:rPr>
              <a:t>Positive feedback for strict adherence to protocol initiative with recognition- July 2018</a:t>
            </a:r>
          </a:p>
          <a:p>
            <a:pPr lvl="1" indent="-383540"/>
            <a:r>
              <a:rPr lang="en-US" sz="1400" i="0" dirty="0">
                <a:latin typeface="Arial"/>
                <a:cs typeface="Arial"/>
              </a:rPr>
              <a:t>Thank-you letters, electronic message board recognition, posting recognition in all markets</a:t>
            </a:r>
          </a:p>
          <a:p>
            <a:pPr marL="383540" indent="-383540"/>
            <a:r>
              <a:rPr lang="en-US" sz="1400" dirty="0">
                <a:latin typeface="Arial"/>
                <a:cs typeface="Arial"/>
              </a:rPr>
              <a:t>Monthly updates for noted trends needing improvement in Race to the Top Meeting- August 2018</a:t>
            </a:r>
          </a:p>
          <a:p>
            <a:pPr lvl="1" indent="-383540"/>
            <a:r>
              <a:rPr lang="en-US" sz="1400" i="0" dirty="0">
                <a:latin typeface="Arial"/>
                <a:cs typeface="Arial"/>
              </a:rPr>
              <a:t>Newsletter, monthly CE, bulletin board updates</a:t>
            </a:r>
          </a:p>
          <a:p>
            <a:pPr marL="383540" indent="-383540"/>
            <a:r>
              <a:rPr lang="en-US" sz="1400" dirty="0">
                <a:latin typeface="Arial"/>
                <a:cs typeface="Arial"/>
              </a:rPr>
              <a:t>Revised resuscitation academy for Peoria Fire cadets- August 2018</a:t>
            </a:r>
          </a:p>
          <a:p>
            <a:pPr marL="383540" indent="-383540"/>
            <a:r>
              <a:rPr lang="en-US" sz="1400" dirty="0">
                <a:latin typeface="Arial"/>
                <a:cs typeface="Arial"/>
              </a:rPr>
              <a:t>Igel protocol implementation- September 4, 2018</a:t>
            </a:r>
          </a:p>
          <a:p>
            <a:pPr marL="383540" indent="-383540"/>
            <a:r>
              <a:rPr lang="en-US" sz="1400" dirty="0">
                <a:latin typeface="Arial"/>
                <a:cs typeface="Arial"/>
              </a:rPr>
              <a:t>Reporting ROSCs at weekly Race to the Top QI Process- September 6, 2018</a:t>
            </a:r>
          </a:p>
          <a:p>
            <a:pPr marL="383540" indent="-383540"/>
            <a:r>
              <a:rPr lang="en-US" sz="1400" dirty="0">
                <a:latin typeface="Arial"/>
                <a:cs typeface="Arial"/>
              </a:rPr>
              <a:t>Joint resuscitation academy with area volunteer first responders</a:t>
            </a:r>
          </a:p>
          <a:p>
            <a:pPr marL="840740" lvl="1" indent="-383540"/>
            <a:r>
              <a:rPr lang="en-US" sz="1400" dirty="0">
                <a:latin typeface="Arial"/>
                <a:cs typeface="Arial"/>
              </a:rPr>
              <a:t>Dunlap (January 2019), Bartonville (February 2019), Limestone (April 2019), Delavan (June 2019), Creve Couer (June 2019), Peoria Heights (coming July 2019), Logan-</a:t>
            </a:r>
            <a:r>
              <a:rPr lang="en-US" sz="1400" dirty="0" err="1">
                <a:latin typeface="Arial"/>
                <a:cs typeface="Arial"/>
              </a:rPr>
              <a:t>Trivoli</a:t>
            </a:r>
            <a:r>
              <a:rPr lang="en-US" sz="1400" dirty="0">
                <a:latin typeface="Arial"/>
                <a:cs typeface="Arial"/>
              </a:rPr>
              <a:t> (coming August 2019), </a:t>
            </a:r>
            <a:r>
              <a:rPr lang="en-US" sz="1400" dirty="0" err="1">
                <a:latin typeface="Arial"/>
                <a:cs typeface="Arial"/>
              </a:rPr>
              <a:t>Schaeferville</a:t>
            </a:r>
            <a:r>
              <a:rPr lang="en-US" sz="1400" dirty="0">
                <a:latin typeface="Arial"/>
                <a:cs typeface="Arial"/>
              </a:rPr>
              <a:t>/South Pekin (coming August 2019), Chillicothe (coming August 2019) </a:t>
            </a:r>
          </a:p>
          <a:p>
            <a:pPr marL="383540" indent="-383540"/>
            <a:r>
              <a:rPr lang="en-US" sz="1400" dirty="0">
                <a:latin typeface="Arial"/>
                <a:cs typeface="Arial"/>
              </a:rPr>
              <a:t>Deployment of Advanced Practice Paramedics- June 2019</a:t>
            </a:r>
          </a:p>
          <a:p>
            <a:pPr marL="383540" indent="-383540"/>
            <a:endParaRPr lang="en-US" sz="1800">
              <a:latin typeface="Arial"/>
              <a:cs typeface="Arial"/>
            </a:endParaRPr>
          </a:p>
        </p:txBody>
      </p:sp>
      <p:pic>
        <p:nvPicPr>
          <p:cNvPr id="5" name="Picture 3">
            <a:extLst>
              <a:ext uri="{FF2B5EF4-FFF2-40B4-BE49-F238E27FC236}">
                <a16:creationId xmlns:a16="http://schemas.microsoft.com/office/drawing/2014/main" id="{9EA1F3D3-E2DC-44C2-B24D-49B1C93AD5F8}"/>
              </a:ext>
            </a:extLst>
          </p:cNvPr>
          <p:cNvPicPr>
            <a:picLocks noChangeAspect="1"/>
          </p:cNvPicPr>
          <p:nvPr/>
        </p:nvPicPr>
        <p:blipFill>
          <a:blip r:embed="rId3"/>
          <a:stretch>
            <a:fillRect/>
          </a:stretch>
        </p:blipFill>
        <p:spPr>
          <a:xfrm>
            <a:off x="10415006" y="96972"/>
            <a:ext cx="1662224" cy="582168"/>
          </a:xfrm>
          <a:prstGeom prst="rect">
            <a:avLst/>
          </a:prstGeom>
        </p:spPr>
      </p:pic>
    </p:spTree>
    <p:extLst>
      <p:ext uri="{BB962C8B-B14F-4D97-AF65-F5344CB8AC3E}">
        <p14:creationId xmlns:p14="http://schemas.microsoft.com/office/powerpoint/2010/main" val="1819330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DBA8F-8C00-4208-A0A1-E69E531AC59E}"/>
              </a:ext>
            </a:extLst>
          </p:cNvPr>
          <p:cNvSpPr>
            <a:spLocks noGrp="1"/>
          </p:cNvSpPr>
          <p:nvPr>
            <p:ph type="title"/>
          </p:nvPr>
        </p:nvSpPr>
        <p:spPr/>
        <p:txBody>
          <a:bodyPr/>
          <a:lstStyle/>
          <a:p>
            <a:pPr algn="ctr"/>
            <a:r>
              <a:rPr lang="en-US"/>
              <a:t>Tools We Utilize</a:t>
            </a:r>
          </a:p>
        </p:txBody>
      </p:sp>
      <p:sp>
        <p:nvSpPr>
          <p:cNvPr id="3" name="Content Placeholder 2">
            <a:extLst>
              <a:ext uri="{FF2B5EF4-FFF2-40B4-BE49-F238E27FC236}">
                <a16:creationId xmlns:a16="http://schemas.microsoft.com/office/drawing/2014/main" id="{3C6C7FAA-268E-4947-8820-6DD3A099455F}"/>
              </a:ext>
            </a:extLst>
          </p:cNvPr>
          <p:cNvSpPr>
            <a:spLocks noGrp="1"/>
          </p:cNvSpPr>
          <p:nvPr>
            <p:ph idx="1"/>
          </p:nvPr>
        </p:nvSpPr>
        <p:spPr>
          <a:xfrm>
            <a:off x="6291942" y="817020"/>
            <a:ext cx="5640169" cy="5856843"/>
          </a:xfrm>
          <a:solidFill>
            <a:schemeClr val="tx2">
              <a:lumMod val="25000"/>
              <a:lumOff val="75000"/>
            </a:schemeClr>
          </a:solidFill>
        </p:spPr>
        <p:txBody>
          <a:bodyPr vert="horz" lIns="91440" tIns="45720" rIns="91440" bIns="45720" rtlCol="0" anchor="t">
            <a:noAutofit/>
          </a:bodyPr>
          <a:lstStyle/>
          <a:p>
            <a:pPr marL="383540" indent="-383540"/>
            <a:r>
              <a:rPr lang="en-US" sz="1800">
                <a:latin typeface="Arial"/>
                <a:cs typeface="Arial"/>
              </a:rPr>
              <a:t>Zoll X-Series monitor</a:t>
            </a:r>
          </a:p>
          <a:p>
            <a:pPr lvl="1" indent="-383540"/>
            <a:r>
              <a:rPr lang="en-US" sz="1800" i="0">
                <a:latin typeface="Arial"/>
                <a:cs typeface="Arial"/>
              </a:rPr>
              <a:t>See-thru CPR</a:t>
            </a:r>
          </a:p>
          <a:p>
            <a:pPr lvl="1" indent="-383540"/>
            <a:r>
              <a:rPr lang="en-US" sz="1800" i="0">
                <a:latin typeface="Arial"/>
                <a:cs typeface="Arial"/>
              </a:rPr>
              <a:t>CPR biofeedback</a:t>
            </a:r>
            <a:endParaRPr lang="en-US" sz="1800">
              <a:latin typeface="Arial"/>
              <a:cs typeface="Arial"/>
            </a:endParaRPr>
          </a:p>
          <a:p>
            <a:pPr lvl="1" indent="-383540"/>
            <a:r>
              <a:rPr lang="en-US" sz="1800" i="0">
                <a:latin typeface="Arial"/>
                <a:cs typeface="Arial"/>
              </a:rPr>
              <a:t>Data upload capabilities</a:t>
            </a:r>
          </a:p>
          <a:p>
            <a:pPr lvl="1" indent="-383540"/>
            <a:r>
              <a:rPr lang="en-US" sz="1800" i="0">
                <a:latin typeface="Arial"/>
                <a:cs typeface="Arial"/>
              </a:rPr>
              <a:t>Cardiac pacing capabilities</a:t>
            </a:r>
            <a:endParaRPr lang="en-US" sz="1800">
              <a:latin typeface="Arial"/>
              <a:cs typeface="Arial"/>
            </a:endParaRPr>
          </a:p>
          <a:p>
            <a:pPr marL="383540" indent="-383540"/>
            <a:r>
              <a:rPr lang="en-US" sz="1800" err="1">
                <a:latin typeface="Arial"/>
                <a:cs typeface="Arial"/>
              </a:rPr>
              <a:t>ResQCPR</a:t>
            </a:r>
            <a:r>
              <a:rPr lang="en-US" sz="1800">
                <a:latin typeface="Arial"/>
                <a:cs typeface="Arial"/>
              </a:rPr>
              <a:t> System</a:t>
            </a:r>
          </a:p>
          <a:p>
            <a:pPr lvl="1" indent="-383540"/>
            <a:r>
              <a:rPr lang="en-US" sz="1800" i="0">
                <a:latin typeface="Arial"/>
                <a:cs typeface="Arial"/>
              </a:rPr>
              <a:t>Impedance threshold device (ResQPod)</a:t>
            </a:r>
          </a:p>
          <a:p>
            <a:pPr lvl="1" indent="-383540"/>
            <a:r>
              <a:rPr lang="en-US" sz="1800" i="0">
                <a:latin typeface="Arial"/>
                <a:cs typeface="Arial"/>
              </a:rPr>
              <a:t>Active compression, decompression device (</a:t>
            </a:r>
            <a:r>
              <a:rPr lang="en-US" sz="1800" i="0" err="1">
                <a:latin typeface="Arial"/>
                <a:cs typeface="Arial"/>
              </a:rPr>
              <a:t>ResQPump</a:t>
            </a:r>
            <a:r>
              <a:rPr lang="en-US" sz="1800" i="0">
                <a:latin typeface="Arial"/>
                <a:cs typeface="Arial"/>
              </a:rPr>
              <a:t>)</a:t>
            </a:r>
          </a:p>
          <a:p>
            <a:pPr marL="383540" indent="-383540"/>
            <a:r>
              <a:rPr lang="en-US" sz="1800">
                <a:latin typeface="Arial"/>
                <a:cs typeface="Arial"/>
              </a:rPr>
              <a:t>Airway system </a:t>
            </a:r>
          </a:p>
          <a:p>
            <a:pPr lvl="1" indent="-383540"/>
            <a:r>
              <a:rPr lang="en-US" sz="1800" i="0">
                <a:latin typeface="Arial"/>
                <a:cs typeface="Arial"/>
              </a:rPr>
              <a:t>I-gel blind insertion gelatinous LMA</a:t>
            </a:r>
          </a:p>
          <a:p>
            <a:pPr lvl="1" indent="-383540"/>
            <a:r>
              <a:rPr lang="en-US" sz="1800" i="0">
                <a:latin typeface="Arial"/>
                <a:cs typeface="Arial"/>
              </a:rPr>
              <a:t>Continuous end tidal waveform capnography</a:t>
            </a:r>
          </a:p>
          <a:p>
            <a:pPr marL="383540" indent="-383540"/>
            <a:r>
              <a:rPr lang="en-US" sz="1800">
                <a:latin typeface="Arial"/>
                <a:cs typeface="Arial"/>
              </a:rPr>
              <a:t>Lucas Device</a:t>
            </a:r>
          </a:p>
          <a:p>
            <a:pPr lvl="1" indent="-383540"/>
            <a:r>
              <a:rPr lang="en-US" sz="1800" i="0">
                <a:latin typeface="Arial"/>
                <a:cs typeface="Arial"/>
              </a:rPr>
              <a:t>Automated CPR device</a:t>
            </a:r>
          </a:p>
          <a:p>
            <a:pPr marL="383540" indent="-383540"/>
            <a:r>
              <a:rPr lang="en-US" sz="1800">
                <a:latin typeface="Arial"/>
                <a:cs typeface="Arial"/>
              </a:rPr>
              <a:t>IV/IO</a:t>
            </a:r>
          </a:p>
          <a:p>
            <a:pPr marL="383540" indent="-383540"/>
            <a:r>
              <a:rPr lang="en-US" sz="1800">
                <a:latin typeface="Arial"/>
                <a:cs typeface="Arial"/>
              </a:rPr>
              <a:t>Advanced Cardiac Life Support approved medications (Epinephrine, Amiodarone, Sodium Bicarbonate, Narcan, Dopamine, Dextrose)</a:t>
            </a:r>
          </a:p>
        </p:txBody>
      </p:sp>
      <p:sp>
        <p:nvSpPr>
          <p:cNvPr id="4" name="Text Placeholder 3">
            <a:extLst>
              <a:ext uri="{FF2B5EF4-FFF2-40B4-BE49-F238E27FC236}">
                <a16:creationId xmlns:a16="http://schemas.microsoft.com/office/drawing/2014/main" id="{4107F0F7-A455-4974-B81C-A2E1C36C70DC}"/>
              </a:ext>
            </a:extLst>
          </p:cNvPr>
          <p:cNvSpPr>
            <a:spLocks noGrp="1"/>
          </p:cNvSpPr>
          <p:nvPr>
            <p:ph type="body" sz="half" idx="2"/>
          </p:nvPr>
        </p:nvSpPr>
        <p:spPr/>
        <p:txBody>
          <a:bodyPr/>
          <a:lstStyle/>
          <a:p>
            <a:endParaRPr lang="en-US"/>
          </a:p>
        </p:txBody>
      </p:sp>
      <p:pic>
        <p:nvPicPr>
          <p:cNvPr id="5" name="Picture 5" descr="A picture containing indoor, monitor, object&#10;&#10;Description generated with high confidence">
            <a:extLst>
              <a:ext uri="{FF2B5EF4-FFF2-40B4-BE49-F238E27FC236}">
                <a16:creationId xmlns:a16="http://schemas.microsoft.com/office/drawing/2014/main" id="{A62C84D0-8136-48F2-9BA9-31ADEA28E561}"/>
              </a:ext>
            </a:extLst>
          </p:cNvPr>
          <p:cNvPicPr>
            <a:picLocks noChangeAspect="1"/>
          </p:cNvPicPr>
          <p:nvPr/>
        </p:nvPicPr>
        <p:blipFill>
          <a:blip r:embed="rId2"/>
          <a:stretch>
            <a:fillRect/>
          </a:stretch>
        </p:blipFill>
        <p:spPr>
          <a:xfrm>
            <a:off x="886178" y="2591514"/>
            <a:ext cx="3204162" cy="3405934"/>
          </a:xfrm>
          <a:prstGeom prst="rect">
            <a:avLst/>
          </a:prstGeom>
        </p:spPr>
      </p:pic>
      <p:pic>
        <p:nvPicPr>
          <p:cNvPr id="7" name="Picture 3">
            <a:extLst>
              <a:ext uri="{FF2B5EF4-FFF2-40B4-BE49-F238E27FC236}">
                <a16:creationId xmlns:a16="http://schemas.microsoft.com/office/drawing/2014/main" id="{25116594-672D-4B9D-B222-8074A87810D6}"/>
              </a:ext>
            </a:extLst>
          </p:cNvPr>
          <p:cNvPicPr>
            <a:picLocks noChangeAspect="1"/>
          </p:cNvPicPr>
          <p:nvPr/>
        </p:nvPicPr>
        <p:blipFill>
          <a:blip r:embed="rId3"/>
          <a:stretch>
            <a:fillRect/>
          </a:stretch>
        </p:blipFill>
        <p:spPr>
          <a:xfrm>
            <a:off x="10415006" y="96972"/>
            <a:ext cx="1662224" cy="582168"/>
          </a:xfrm>
          <a:prstGeom prst="rect">
            <a:avLst/>
          </a:prstGeom>
        </p:spPr>
      </p:pic>
    </p:spTree>
    <p:extLst>
      <p:ext uri="{BB962C8B-B14F-4D97-AF65-F5344CB8AC3E}">
        <p14:creationId xmlns:p14="http://schemas.microsoft.com/office/powerpoint/2010/main" val="36136710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3D211-B5BF-4983-A752-794A499954CA}"/>
              </a:ext>
            </a:extLst>
          </p:cNvPr>
          <p:cNvSpPr>
            <a:spLocks noGrp="1"/>
          </p:cNvSpPr>
          <p:nvPr>
            <p:ph type="title"/>
          </p:nvPr>
        </p:nvSpPr>
        <p:spPr/>
        <p:txBody>
          <a:bodyPr/>
          <a:lstStyle/>
          <a:p>
            <a:pPr algn="ctr"/>
            <a:r>
              <a:rPr lang="en-US"/>
              <a:t>ResQCPR</a:t>
            </a:r>
          </a:p>
        </p:txBody>
      </p:sp>
      <p:sp>
        <p:nvSpPr>
          <p:cNvPr id="3" name="Text Placeholder 2">
            <a:extLst>
              <a:ext uri="{FF2B5EF4-FFF2-40B4-BE49-F238E27FC236}">
                <a16:creationId xmlns:a16="http://schemas.microsoft.com/office/drawing/2014/main" id="{C6E4AD61-9146-4C36-B5B0-AE845A043C35}"/>
              </a:ext>
            </a:extLst>
          </p:cNvPr>
          <p:cNvSpPr>
            <a:spLocks noGrp="1"/>
          </p:cNvSpPr>
          <p:nvPr>
            <p:ph type="body" idx="1"/>
          </p:nvPr>
        </p:nvSpPr>
        <p:spPr/>
        <p:txBody>
          <a:bodyPr/>
          <a:lstStyle/>
          <a:p>
            <a:endParaRPr lang="en-US"/>
          </a:p>
        </p:txBody>
      </p:sp>
      <p:pic>
        <p:nvPicPr>
          <p:cNvPr id="7" name="Picture 7" descr="A picture containing tool&#10;&#10;Description generated with high confidence">
            <a:extLst>
              <a:ext uri="{FF2B5EF4-FFF2-40B4-BE49-F238E27FC236}">
                <a16:creationId xmlns:a16="http://schemas.microsoft.com/office/drawing/2014/main" id="{6F80E22B-2C64-4D6A-ADDD-8D35E26832F4}"/>
              </a:ext>
            </a:extLst>
          </p:cNvPr>
          <p:cNvPicPr>
            <a:picLocks noGrp="1" noChangeAspect="1"/>
          </p:cNvPicPr>
          <p:nvPr>
            <p:ph sz="half" idx="2"/>
          </p:nvPr>
        </p:nvPicPr>
        <p:blipFill>
          <a:blip r:embed="rId2"/>
          <a:stretch>
            <a:fillRect/>
          </a:stretch>
        </p:blipFill>
        <p:spPr>
          <a:xfrm>
            <a:off x="1683829" y="1819291"/>
            <a:ext cx="3562350" cy="3543300"/>
          </a:xfrm>
          <a:prstGeom prst="rect">
            <a:avLst/>
          </a:prstGeom>
        </p:spPr>
      </p:pic>
      <p:sp>
        <p:nvSpPr>
          <p:cNvPr id="5" name="Text Placeholder 4">
            <a:extLst>
              <a:ext uri="{FF2B5EF4-FFF2-40B4-BE49-F238E27FC236}">
                <a16:creationId xmlns:a16="http://schemas.microsoft.com/office/drawing/2014/main" id="{DD98D715-61F4-42AA-B717-027FCD39AD20}"/>
              </a:ext>
            </a:extLst>
          </p:cNvPr>
          <p:cNvSpPr>
            <a:spLocks noGrp="1"/>
          </p:cNvSpPr>
          <p:nvPr>
            <p:ph type="body" sz="quarter" idx="3"/>
          </p:nvPr>
        </p:nvSpPr>
        <p:spPr>
          <a:xfrm>
            <a:off x="6458339" y="1874139"/>
            <a:ext cx="4443984" cy="823912"/>
          </a:xfrm>
        </p:spPr>
        <p:txBody>
          <a:bodyPr/>
          <a:lstStyle/>
          <a:p>
            <a:endParaRPr lang="en-US"/>
          </a:p>
        </p:txBody>
      </p:sp>
      <p:sp>
        <p:nvSpPr>
          <p:cNvPr id="6" name="Content Placeholder 5">
            <a:extLst>
              <a:ext uri="{FF2B5EF4-FFF2-40B4-BE49-F238E27FC236}">
                <a16:creationId xmlns:a16="http://schemas.microsoft.com/office/drawing/2014/main" id="{22E90C96-55F1-4A2C-BBB7-B2581853394A}"/>
              </a:ext>
            </a:extLst>
          </p:cNvPr>
          <p:cNvSpPr>
            <a:spLocks noGrp="1"/>
          </p:cNvSpPr>
          <p:nvPr>
            <p:ph sz="quarter" idx="4"/>
          </p:nvPr>
        </p:nvSpPr>
        <p:spPr>
          <a:xfrm>
            <a:off x="6525014" y="3162332"/>
            <a:ext cx="4520184" cy="1439071"/>
          </a:xfrm>
          <a:solidFill>
            <a:schemeClr val="tx2">
              <a:lumMod val="25000"/>
              <a:lumOff val="75000"/>
            </a:schemeClr>
          </a:solidFill>
        </p:spPr>
        <p:txBody>
          <a:bodyPr vert="horz" lIns="91440" tIns="45720" rIns="91440" bIns="45720" rtlCol="0" anchor="t">
            <a:normAutofit/>
          </a:bodyPr>
          <a:lstStyle/>
          <a:p>
            <a:pPr marL="383540" indent="-383540"/>
            <a:r>
              <a:rPr lang="en-US">
                <a:hlinkClick r:id="rId3"/>
              </a:rPr>
              <a:t>What is ResQCPR?</a:t>
            </a:r>
            <a:endParaRPr lang="en-US"/>
          </a:p>
          <a:p>
            <a:pPr marL="383540" indent="-383540"/>
            <a:r>
              <a:rPr lang="en-US">
                <a:hlinkClick r:id="rId4"/>
              </a:rPr>
              <a:t>ResQCPR on a cadaveric model</a:t>
            </a:r>
            <a:endParaRPr lang="en-US"/>
          </a:p>
        </p:txBody>
      </p:sp>
      <p:pic>
        <p:nvPicPr>
          <p:cNvPr id="4" name="Picture 3">
            <a:extLst>
              <a:ext uri="{FF2B5EF4-FFF2-40B4-BE49-F238E27FC236}">
                <a16:creationId xmlns:a16="http://schemas.microsoft.com/office/drawing/2014/main" id="{3BC8BD7D-D9A0-49B3-97C4-EDC098002030}"/>
              </a:ext>
            </a:extLst>
          </p:cNvPr>
          <p:cNvPicPr>
            <a:picLocks noChangeAspect="1"/>
          </p:cNvPicPr>
          <p:nvPr/>
        </p:nvPicPr>
        <p:blipFill>
          <a:blip r:embed="rId5"/>
          <a:stretch>
            <a:fillRect/>
          </a:stretch>
        </p:blipFill>
        <p:spPr>
          <a:xfrm>
            <a:off x="10415006" y="96972"/>
            <a:ext cx="1662224" cy="582168"/>
          </a:xfrm>
          <a:prstGeom prst="rect">
            <a:avLst/>
          </a:prstGeom>
        </p:spPr>
      </p:pic>
    </p:spTree>
    <p:extLst>
      <p:ext uri="{BB962C8B-B14F-4D97-AF65-F5344CB8AC3E}">
        <p14:creationId xmlns:p14="http://schemas.microsoft.com/office/powerpoint/2010/main" val="1546045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B7046-9126-46E7-A149-94E01C36DF57}"/>
              </a:ext>
            </a:extLst>
          </p:cNvPr>
          <p:cNvSpPr>
            <a:spLocks noGrp="1"/>
          </p:cNvSpPr>
          <p:nvPr>
            <p:ph type="title"/>
          </p:nvPr>
        </p:nvSpPr>
        <p:spPr>
          <a:xfrm>
            <a:off x="1371600" y="685800"/>
            <a:ext cx="10329333" cy="1485900"/>
          </a:xfrm>
        </p:spPr>
        <p:txBody>
          <a:bodyPr/>
          <a:lstStyle/>
          <a:p>
            <a:r>
              <a:rPr lang="en-US"/>
              <a:t>Quality Assurance vs. Quality Improvement</a:t>
            </a:r>
          </a:p>
        </p:txBody>
      </p:sp>
      <p:sp>
        <p:nvSpPr>
          <p:cNvPr id="3" name="Content Placeholder 2">
            <a:extLst>
              <a:ext uri="{FF2B5EF4-FFF2-40B4-BE49-F238E27FC236}">
                <a16:creationId xmlns:a16="http://schemas.microsoft.com/office/drawing/2014/main" id="{54B4F1E0-B2DA-4DAA-AACD-CF25C4997D37}"/>
              </a:ext>
            </a:extLst>
          </p:cNvPr>
          <p:cNvSpPr>
            <a:spLocks noGrp="1"/>
          </p:cNvSpPr>
          <p:nvPr>
            <p:ph idx="1"/>
          </p:nvPr>
        </p:nvSpPr>
        <p:spPr>
          <a:xfrm>
            <a:off x="1371600" y="2286000"/>
            <a:ext cx="9874526" cy="3581400"/>
          </a:xfrm>
        </p:spPr>
        <p:txBody>
          <a:bodyPr vert="horz" lIns="91440" tIns="45720" rIns="91440" bIns="45720" rtlCol="0" anchor="t">
            <a:normAutofit fontScale="92500" lnSpcReduction="20000"/>
          </a:bodyPr>
          <a:lstStyle/>
          <a:p>
            <a:pPr marL="383540" indent="-383540"/>
            <a:r>
              <a:rPr lang="en-US" dirty="0"/>
              <a:t>ASSURANCE</a:t>
            </a:r>
          </a:p>
          <a:p>
            <a:pPr lvl="1" indent="-383540"/>
            <a:r>
              <a:rPr lang="en-US" i="1" dirty="0"/>
              <a:t>VALIDATING OR “ASSURING” THAT ALL COMPONENTS OF PROTOCOL WERE COMPLETED</a:t>
            </a:r>
            <a:endParaRPr lang="en-US" i="0" dirty="0"/>
          </a:p>
          <a:p>
            <a:pPr marL="383540" indent="-383540"/>
            <a:r>
              <a:rPr lang="en-US" dirty="0"/>
              <a:t>–</a:t>
            </a:r>
            <a:r>
              <a:rPr lang="en-US" i="1" dirty="0"/>
              <a:t>SIMPLE  YES OR NO ANSWER </a:t>
            </a:r>
            <a:endParaRPr lang="en-US" dirty="0"/>
          </a:p>
          <a:p>
            <a:pPr marL="0" indent="0">
              <a:buNone/>
            </a:pPr>
            <a:endParaRPr lang="en-US"/>
          </a:p>
          <a:p>
            <a:pPr marL="383540" indent="-383540"/>
            <a:r>
              <a:rPr lang="en-US" dirty="0"/>
              <a:t>IMPROVEMENT</a:t>
            </a:r>
          </a:p>
          <a:p>
            <a:pPr lvl="1" indent="-383540"/>
            <a:r>
              <a:rPr lang="en-US" i="1" dirty="0"/>
              <a:t>ASKS THE WHY?</a:t>
            </a:r>
            <a:endParaRPr lang="en-US" i="0" dirty="0"/>
          </a:p>
          <a:p>
            <a:pPr marL="0" indent="0">
              <a:buNone/>
            </a:pPr>
            <a:endParaRPr lang="en-US"/>
          </a:p>
          <a:p>
            <a:pPr marL="0" indent="0" algn="ctr">
              <a:buNone/>
            </a:pPr>
            <a:r>
              <a:rPr lang="en-US" dirty="0"/>
              <a:t>BOTH ARE MEANINGLESS IF YOU DON’T TRACK, TREND, AND THEN DO SOMETHING ABOUT IT</a:t>
            </a:r>
          </a:p>
          <a:p>
            <a:pPr marL="383540" indent="-383540"/>
            <a:r>
              <a:rPr lang="en-US" dirty="0">
                <a:solidFill>
                  <a:srgbClr val="FF0000"/>
                </a:solidFill>
              </a:rPr>
              <a:t>How do we create our own best practice with data driven changes?</a:t>
            </a:r>
          </a:p>
          <a:p>
            <a:pPr marL="383540" indent="-383540"/>
            <a:endParaRPr lang="en-US"/>
          </a:p>
        </p:txBody>
      </p:sp>
    </p:spTree>
    <p:extLst>
      <p:ext uri="{BB962C8B-B14F-4D97-AF65-F5344CB8AC3E}">
        <p14:creationId xmlns:p14="http://schemas.microsoft.com/office/powerpoint/2010/main" val="818433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AC132-D327-4D1E-887C-AB3F0FBA66AD}"/>
              </a:ext>
            </a:extLst>
          </p:cNvPr>
          <p:cNvSpPr>
            <a:spLocks noGrp="1"/>
          </p:cNvSpPr>
          <p:nvPr>
            <p:ph type="title"/>
          </p:nvPr>
        </p:nvSpPr>
        <p:spPr>
          <a:xfrm>
            <a:off x="1337353" y="17980"/>
            <a:ext cx="9601200" cy="1485900"/>
          </a:xfrm>
        </p:spPr>
        <p:txBody>
          <a:bodyPr/>
          <a:lstStyle/>
          <a:p>
            <a:pPr algn="ctr"/>
            <a:r>
              <a:rPr lang="en-US"/>
              <a:t>Race to the Top </a:t>
            </a:r>
            <a:r>
              <a:rPr lang="en-US" err="1"/>
              <a:t>ResQCPR</a:t>
            </a:r>
            <a:r>
              <a:rPr lang="en-US"/>
              <a:t> Protocol</a:t>
            </a:r>
          </a:p>
        </p:txBody>
      </p:sp>
      <p:graphicFrame>
        <p:nvGraphicFramePr>
          <p:cNvPr id="5" name="Content Placeholder 4">
            <a:extLst>
              <a:ext uri="{FF2B5EF4-FFF2-40B4-BE49-F238E27FC236}">
                <a16:creationId xmlns:a16="http://schemas.microsoft.com/office/drawing/2014/main" id="{7A7D50B5-711B-462C-BCCF-C1B9EADB0ECE}"/>
              </a:ext>
            </a:extLst>
          </p:cNvPr>
          <p:cNvGraphicFramePr>
            <a:graphicFrameLocks noGrp="1"/>
          </p:cNvGraphicFramePr>
          <p:nvPr>
            <p:ph idx="1"/>
            <p:extLst>
              <p:ext uri="{D42A27DB-BD31-4B8C-83A1-F6EECF244321}">
                <p14:modId xmlns:p14="http://schemas.microsoft.com/office/powerpoint/2010/main" val="3071646332"/>
              </p:ext>
            </p:extLst>
          </p:nvPr>
        </p:nvGraphicFramePr>
        <p:xfrm>
          <a:off x="836824" y="1056524"/>
          <a:ext cx="10928607" cy="5731264"/>
        </p:xfrm>
        <a:graphic>
          <a:graphicData uri="http://schemas.openxmlformats.org/drawingml/2006/table">
            <a:tbl>
              <a:tblPr firstRow="1" bandRow="1">
                <a:tableStyleId>{5C22544A-7EE6-4342-B048-85BDC9FD1C3A}</a:tableStyleId>
              </a:tblPr>
              <a:tblGrid>
                <a:gridCol w="1238214">
                  <a:extLst>
                    <a:ext uri="{9D8B030D-6E8A-4147-A177-3AD203B41FA5}">
                      <a16:colId xmlns:a16="http://schemas.microsoft.com/office/drawing/2014/main" val="1004325240"/>
                    </a:ext>
                  </a:extLst>
                </a:gridCol>
                <a:gridCol w="9690393">
                  <a:extLst>
                    <a:ext uri="{9D8B030D-6E8A-4147-A177-3AD203B41FA5}">
                      <a16:colId xmlns:a16="http://schemas.microsoft.com/office/drawing/2014/main" val="2151830335"/>
                    </a:ext>
                  </a:extLst>
                </a:gridCol>
              </a:tblGrid>
              <a:tr h="373228">
                <a:tc>
                  <a:txBody>
                    <a:bodyPr/>
                    <a:lstStyle/>
                    <a:p>
                      <a:pPr marL="0" indent="0" algn="l" fontAlgn="base">
                        <a:buNone/>
                      </a:pPr>
                      <a:r>
                        <a:rPr lang="en-US" sz="1050" b="0" dirty="0">
                          <a:effectLst/>
                        </a:rPr>
                        <a:t>T=0 </a:t>
                      </a:r>
                      <a:endParaRPr lang="en-US" b="0" dirty="0">
                        <a:effectLst/>
                      </a:endParaRPr>
                    </a:p>
                  </a:txBody>
                  <a:tcPr anchor="ctr"/>
                </a:tc>
                <a:tc>
                  <a:txBody>
                    <a:bodyPr/>
                    <a:lstStyle/>
                    <a:p>
                      <a:pPr marL="342900" lvl="0" indent="-342900" algn="l" fontAlgn="base">
                        <a:buAutoNum type="arabicPeriod"/>
                      </a:pPr>
                      <a:r>
                        <a:rPr lang="en-US" sz="1050" b="0" dirty="0">
                          <a:effectLst/>
                        </a:rPr>
                        <a:t>Compressions are 8:1 – started immediately with </a:t>
                      </a:r>
                      <a:r>
                        <a:rPr lang="en-US" sz="1050" b="0" dirty="0" err="1">
                          <a:effectLst/>
                        </a:rPr>
                        <a:t>ResQPump</a:t>
                      </a:r>
                      <a:r>
                        <a:rPr lang="en-US" sz="1050" b="0" dirty="0">
                          <a:effectLst/>
                        </a:rPr>
                        <a:t> ACD-CPR Device at a rate of 80 bpm with changing rescuer every 2 minutes. </a:t>
                      </a:r>
                      <a:endParaRPr lang="en-US" sz="1050" b="0" dirty="0">
                        <a:effectLst/>
                        <a:latin typeface="Calibri"/>
                      </a:endParaRPr>
                    </a:p>
                  </a:txBody>
                  <a:tcPr anchor="ctr"/>
                </a:tc>
                <a:extLst>
                  <a:ext uri="{0D108BD9-81ED-4DB2-BD59-A6C34878D82A}">
                    <a16:rowId xmlns:a16="http://schemas.microsoft.com/office/drawing/2014/main" val="4266637579"/>
                  </a:ext>
                </a:extLst>
              </a:tr>
              <a:tr h="588308">
                <a:tc>
                  <a:txBody>
                    <a:bodyPr/>
                    <a:lstStyle/>
                    <a:p>
                      <a:pPr marL="0" indent="0" algn="l" fontAlgn="base">
                        <a:buNone/>
                      </a:pPr>
                      <a:r>
                        <a:rPr lang="en-US" sz="1050" dirty="0">
                          <a:effectLst/>
                        </a:rPr>
                        <a:t>T= 1 min </a:t>
                      </a:r>
                      <a:endParaRPr lang="en-US" b="1" dirty="0">
                        <a:effectLst/>
                      </a:endParaRPr>
                    </a:p>
                  </a:txBody>
                  <a:tcPr anchor="ctr"/>
                </a:tc>
                <a:tc>
                  <a:txBody>
                    <a:bodyPr/>
                    <a:lstStyle/>
                    <a:p>
                      <a:pPr marL="342900" lvl="0" indent="-342900" algn="l" fontAlgn="base">
                        <a:buAutoNum type="arabicPeriod" startAt="2"/>
                      </a:pPr>
                      <a:r>
                        <a:rPr lang="en-US" sz="1050" dirty="0">
                          <a:effectLst/>
                        </a:rPr>
                        <a:t>Monitor applied within 1 minute of patient contact at the first pulse check.  Upon AMT arrival, Zoll monitor will be applied right away with accelerometer being left off and pads applied in the anterior/posterior position.  </a:t>
                      </a:r>
                      <a:endParaRPr lang="en-US" sz="1050" dirty="0">
                        <a:effectLst/>
                        <a:latin typeface="Calibri" panose="020F0502020204030204" pitchFamily="34" charset="0"/>
                      </a:endParaRPr>
                    </a:p>
                  </a:txBody>
                  <a:tcPr anchor="ctr"/>
                </a:tc>
                <a:extLst>
                  <a:ext uri="{0D108BD9-81ED-4DB2-BD59-A6C34878D82A}">
                    <a16:rowId xmlns:a16="http://schemas.microsoft.com/office/drawing/2014/main" val="920844902"/>
                  </a:ext>
                </a:extLst>
              </a:tr>
              <a:tr h="1018469">
                <a:tc>
                  <a:txBody>
                    <a:bodyPr/>
                    <a:lstStyle/>
                    <a:p>
                      <a:pPr marL="0" indent="0" algn="l" fontAlgn="base">
                        <a:buNone/>
                      </a:pPr>
                      <a:r>
                        <a:rPr lang="en-US" sz="1050" dirty="0">
                          <a:effectLst/>
                        </a:rPr>
                        <a:t>T= 1 min </a:t>
                      </a:r>
                      <a:endParaRPr lang="en-US" b="1" dirty="0">
                        <a:effectLst/>
                      </a:endParaRPr>
                    </a:p>
                  </a:txBody>
                  <a:tcPr anchor="ctr"/>
                </a:tc>
                <a:tc>
                  <a:txBody>
                    <a:bodyPr/>
                    <a:lstStyle/>
                    <a:p>
                      <a:pPr marL="342900" lvl="0" indent="-342900" algn="l" fontAlgn="base">
                        <a:buAutoNum type="arabicPeriod" startAt="3"/>
                      </a:pPr>
                      <a:r>
                        <a:rPr lang="en-US" sz="1050" dirty="0">
                          <a:effectLst/>
                        </a:rPr>
                        <a:t>Airway system completed—Igel supraglottic airway inserted with </a:t>
                      </a:r>
                      <a:r>
                        <a:rPr lang="en-US" sz="1050" dirty="0" err="1">
                          <a:effectLst/>
                        </a:rPr>
                        <a:t>ResQPOD</a:t>
                      </a:r>
                      <a:r>
                        <a:rPr lang="en-US" sz="1050" dirty="0">
                          <a:effectLst/>
                        </a:rPr>
                        <a:t> and inline capnography attached to the BVM.  </a:t>
                      </a:r>
                    </a:p>
                    <a:p>
                      <a:pPr marL="685800" lvl="1" indent="-228600" algn="l" fontAlgn="base">
                        <a:buAutoNum type="alphaLcPeriod"/>
                      </a:pPr>
                      <a:r>
                        <a:rPr lang="en-US" sz="1050" dirty="0">
                          <a:effectLst/>
                        </a:rPr>
                        <a:t>Be cognizant to hit the CO2 button on the Zoll monitor to activate end tidal capnography.  </a:t>
                      </a:r>
                    </a:p>
                    <a:p>
                      <a:pPr marL="685800" lvl="1" indent="-228600" algn="l" fontAlgn="base">
                        <a:buAutoNum type="alphaLcPeriod"/>
                      </a:pPr>
                      <a:r>
                        <a:rPr lang="en-US" sz="1050" dirty="0">
                          <a:effectLst/>
                        </a:rPr>
                        <a:t>The Igel will not be used in any pediatric patient smaller than 50 kg </a:t>
                      </a:r>
                    </a:p>
                    <a:p>
                      <a:pPr marL="685800" lvl="1" indent="-228600" algn="l" fontAlgn="base">
                        <a:buAutoNum type="alphaLcPeriod"/>
                      </a:pPr>
                      <a:r>
                        <a:rPr lang="en-US" sz="1050" dirty="0">
                          <a:effectLst/>
                        </a:rPr>
                        <a:t>Provide asynchronous ventilations once every six seconds.  </a:t>
                      </a:r>
                      <a:endParaRPr lang="en-US" sz="1050" dirty="0">
                        <a:effectLst/>
                        <a:latin typeface="Calibri" panose="020F0502020204030204" pitchFamily="34" charset="0"/>
                      </a:endParaRPr>
                    </a:p>
                  </a:txBody>
                  <a:tcPr anchor="ctr"/>
                </a:tc>
                <a:extLst>
                  <a:ext uri="{0D108BD9-81ED-4DB2-BD59-A6C34878D82A}">
                    <a16:rowId xmlns:a16="http://schemas.microsoft.com/office/drawing/2014/main" val="4167649038"/>
                  </a:ext>
                </a:extLst>
              </a:tr>
              <a:tr h="816042">
                <a:tc>
                  <a:txBody>
                    <a:bodyPr/>
                    <a:lstStyle/>
                    <a:p>
                      <a:pPr marL="0" indent="0" algn="l" fontAlgn="base">
                        <a:buNone/>
                      </a:pPr>
                      <a:r>
                        <a:rPr lang="en-US" sz="1050" dirty="0">
                          <a:effectLst/>
                        </a:rPr>
                        <a:t>T= 2 min </a:t>
                      </a:r>
                      <a:endParaRPr lang="en-US" b="1" dirty="0">
                        <a:effectLst/>
                      </a:endParaRPr>
                    </a:p>
                  </a:txBody>
                  <a:tcPr anchor="ctr"/>
                </a:tc>
                <a:tc>
                  <a:txBody>
                    <a:bodyPr/>
                    <a:lstStyle/>
                    <a:p>
                      <a:pPr marL="342900" lvl="0" indent="-342900" algn="l" fontAlgn="base">
                        <a:buAutoNum type="arabicPeriod" startAt="4"/>
                      </a:pPr>
                      <a:r>
                        <a:rPr lang="en-US" sz="1050" dirty="0">
                          <a:effectLst/>
                        </a:rPr>
                        <a:t>Defibrillation at 2 minutes of patient contact if pulseless </a:t>
                      </a:r>
                      <a:r>
                        <a:rPr lang="en-US" sz="1050" dirty="0" err="1">
                          <a:effectLst/>
                        </a:rPr>
                        <a:t>vfib</a:t>
                      </a:r>
                      <a:r>
                        <a:rPr lang="en-US" sz="1050" dirty="0">
                          <a:effectLst/>
                        </a:rPr>
                        <a:t>/</a:t>
                      </a:r>
                      <a:r>
                        <a:rPr lang="en-US" sz="1050" dirty="0" err="1">
                          <a:effectLst/>
                        </a:rPr>
                        <a:t>vtach</a:t>
                      </a:r>
                      <a:r>
                        <a:rPr lang="en-US" sz="1050" dirty="0">
                          <a:effectLst/>
                        </a:rPr>
                        <a:t>  </a:t>
                      </a:r>
                    </a:p>
                    <a:p>
                      <a:pPr marL="800100" lvl="1" indent="-342900" algn="l" fontAlgn="base">
                        <a:buAutoNum type="alphaLcPeriod"/>
                      </a:pPr>
                      <a:r>
                        <a:rPr lang="en-US" sz="1050" dirty="0">
                          <a:effectLst/>
                        </a:rPr>
                        <a:t>Defibrillation immediately if witnessed arrest per 9-1-1 response team member </a:t>
                      </a:r>
                    </a:p>
                    <a:p>
                      <a:pPr marL="800100" lvl="1" indent="-342900" algn="l" fontAlgn="base">
                        <a:buAutoNum type="alphaLcPeriod"/>
                      </a:pPr>
                      <a:r>
                        <a:rPr lang="en-US" sz="1050" dirty="0">
                          <a:effectLst/>
                        </a:rPr>
                        <a:t>Defibrillation after 2 minutes of CPR if unwitnessed arrest </a:t>
                      </a:r>
                      <a:endParaRPr lang="en-US" sz="1050" dirty="0">
                        <a:effectLst/>
                        <a:latin typeface="Calibri" panose="020F0502020204030204" pitchFamily="34" charset="0"/>
                      </a:endParaRPr>
                    </a:p>
                  </a:txBody>
                  <a:tcPr anchor="ctr"/>
                </a:tc>
                <a:extLst>
                  <a:ext uri="{0D108BD9-81ED-4DB2-BD59-A6C34878D82A}">
                    <a16:rowId xmlns:a16="http://schemas.microsoft.com/office/drawing/2014/main" val="397785955"/>
                  </a:ext>
                </a:extLst>
              </a:tr>
              <a:tr h="373228">
                <a:tc>
                  <a:txBody>
                    <a:bodyPr/>
                    <a:lstStyle/>
                    <a:p>
                      <a:pPr marL="0" indent="0" algn="l" fontAlgn="base">
                        <a:buNone/>
                      </a:pPr>
                      <a:r>
                        <a:rPr lang="en-US" sz="1050" dirty="0">
                          <a:effectLst/>
                        </a:rPr>
                        <a:t>T= 5 min </a:t>
                      </a:r>
                      <a:endParaRPr lang="en-US" b="1" dirty="0">
                        <a:effectLst/>
                      </a:endParaRPr>
                    </a:p>
                  </a:txBody>
                  <a:tcPr anchor="ctr"/>
                </a:tc>
                <a:tc>
                  <a:txBody>
                    <a:bodyPr/>
                    <a:lstStyle/>
                    <a:p>
                      <a:pPr marL="342900" lvl="0" indent="-342900" algn="l" fontAlgn="base">
                        <a:buAutoNum type="arabicPeriod" startAt="5"/>
                      </a:pPr>
                      <a:r>
                        <a:rPr lang="en-US" sz="1050" dirty="0">
                          <a:effectLst/>
                        </a:rPr>
                        <a:t>IV access within 5 minutes of patient contact, if unable to establish an IV, IO placement to the humeral head </a:t>
                      </a:r>
                      <a:endParaRPr lang="en-US" sz="1050" dirty="0">
                        <a:effectLst/>
                        <a:latin typeface="Calibri" panose="020F0502020204030204" pitchFamily="34" charset="0"/>
                      </a:endParaRPr>
                    </a:p>
                  </a:txBody>
                  <a:tcPr anchor="ctr"/>
                </a:tc>
                <a:extLst>
                  <a:ext uri="{0D108BD9-81ED-4DB2-BD59-A6C34878D82A}">
                    <a16:rowId xmlns:a16="http://schemas.microsoft.com/office/drawing/2014/main" val="2774386560"/>
                  </a:ext>
                </a:extLst>
              </a:tr>
              <a:tr h="1543520">
                <a:tc>
                  <a:txBody>
                    <a:bodyPr/>
                    <a:lstStyle/>
                    <a:p>
                      <a:pPr marL="0" indent="0" algn="l" fontAlgn="base">
                        <a:buNone/>
                      </a:pPr>
                      <a:r>
                        <a:rPr lang="en-US" sz="1050" dirty="0">
                          <a:effectLst/>
                        </a:rPr>
                        <a:t>T= 6 min </a:t>
                      </a:r>
                      <a:endParaRPr lang="en-US" b="1" dirty="0">
                        <a:effectLst/>
                      </a:endParaRPr>
                    </a:p>
                  </a:txBody>
                  <a:tcPr anchor="ctr"/>
                </a:tc>
                <a:tc>
                  <a:txBody>
                    <a:bodyPr/>
                    <a:lstStyle/>
                    <a:p>
                      <a:pPr marL="342900" lvl="0" indent="-342900" algn="l" fontAlgn="base">
                        <a:buAutoNum type="arabicPeriod" startAt="6"/>
                      </a:pPr>
                      <a:r>
                        <a:rPr lang="en-US" sz="1050" dirty="0">
                          <a:effectLst/>
                        </a:rPr>
                        <a:t>Medications per the ACLS algorithm within 6 minutes of patient contact </a:t>
                      </a:r>
                    </a:p>
                    <a:p>
                      <a:pPr marL="800100" lvl="1" indent="-342900" algn="l" fontAlgn="base">
                        <a:buAutoNum type="alphaLcPeriod"/>
                      </a:pPr>
                      <a:r>
                        <a:rPr lang="en-US" sz="1050" dirty="0">
                          <a:effectLst/>
                        </a:rPr>
                        <a:t>Epinephrine 1 mg of 1:10,000 every 3-5 minutes </a:t>
                      </a:r>
                    </a:p>
                    <a:p>
                      <a:pPr marL="800100" lvl="1" indent="-342900" algn="l" fontAlgn="base">
                        <a:buAutoNum type="alphaLcPeriod"/>
                      </a:pPr>
                      <a:r>
                        <a:rPr lang="en-US" sz="1050" dirty="0">
                          <a:effectLst/>
                        </a:rPr>
                        <a:t>Amiodarone 300 mg if </a:t>
                      </a:r>
                      <a:r>
                        <a:rPr lang="en-US" sz="1050" dirty="0" err="1">
                          <a:effectLst/>
                        </a:rPr>
                        <a:t>vfib</a:t>
                      </a:r>
                      <a:r>
                        <a:rPr lang="en-US" sz="1050" dirty="0">
                          <a:effectLst/>
                        </a:rPr>
                        <a:t>/</a:t>
                      </a:r>
                      <a:r>
                        <a:rPr lang="en-US" sz="1050" dirty="0" err="1">
                          <a:effectLst/>
                        </a:rPr>
                        <a:t>vtach</a:t>
                      </a:r>
                      <a:r>
                        <a:rPr lang="en-US" sz="1050" dirty="0">
                          <a:effectLst/>
                        </a:rPr>
                        <a:t> pulseless arrest after 2</a:t>
                      </a:r>
                      <a:r>
                        <a:rPr lang="en-US" sz="800" baseline="30000" dirty="0">
                          <a:effectLst/>
                        </a:rPr>
                        <a:t>nd</a:t>
                      </a:r>
                      <a:r>
                        <a:rPr lang="en-US" sz="1050" dirty="0">
                          <a:effectLst/>
                        </a:rPr>
                        <a:t> defibrillation attempt.   Second dose of Amiodarone is 150 mg for recurrent </a:t>
                      </a:r>
                      <a:r>
                        <a:rPr lang="en-US" sz="1050" dirty="0" err="1">
                          <a:effectLst/>
                        </a:rPr>
                        <a:t>vfib</a:t>
                      </a:r>
                      <a:r>
                        <a:rPr lang="en-US" sz="1050" dirty="0">
                          <a:effectLst/>
                        </a:rPr>
                        <a:t> and after 3</a:t>
                      </a:r>
                      <a:r>
                        <a:rPr lang="en-US" sz="800" baseline="30000" dirty="0">
                          <a:effectLst/>
                        </a:rPr>
                        <a:t>rd</a:t>
                      </a:r>
                      <a:r>
                        <a:rPr lang="en-US" sz="1050" dirty="0">
                          <a:effectLst/>
                        </a:rPr>
                        <a:t> defibrillation attempt. </a:t>
                      </a:r>
                    </a:p>
                    <a:p>
                      <a:pPr marL="800100" lvl="1" indent="-342900" algn="l" fontAlgn="base">
                        <a:buAutoNum type="alphaLcPeriod"/>
                      </a:pPr>
                      <a:r>
                        <a:rPr lang="en-US" sz="1050" dirty="0">
                          <a:effectLst/>
                        </a:rPr>
                        <a:t>Consideration of Narcan should be given if suspected opioid overdose.  </a:t>
                      </a:r>
                      <a:endParaRPr lang="en-US" sz="1050" dirty="0">
                        <a:effectLst/>
                        <a:latin typeface="Calibri" panose="020F0502020204030204" pitchFamily="34" charset="0"/>
                      </a:endParaRPr>
                    </a:p>
                    <a:p>
                      <a:pPr marL="800100" lvl="1" indent="-342900" algn="l" fontAlgn="base">
                        <a:buAutoNum type="alphaLcPeriod"/>
                      </a:pPr>
                      <a:r>
                        <a:rPr lang="en-US" sz="1050" dirty="0">
                          <a:effectLst/>
                        </a:rPr>
                        <a:t>Sodium Bicarbonate should be given if known renal failure, suspected ASA overdose, and tricyclic antidepressant overdose. </a:t>
                      </a:r>
                      <a:endParaRPr lang="en-US" sz="1050" dirty="0">
                        <a:effectLst/>
                        <a:latin typeface="Calibri"/>
                      </a:endParaRPr>
                    </a:p>
                  </a:txBody>
                  <a:tcPr anchor="ctr"/>
                </a:tc>
                <a:extLst>
                  <a:ext uri="{0D108BD9-81ED-4DB2-BD59-A6C34878D82A}">
                    <a16:rowId xmlns:a16="http://schemas.microsoft.com/office/drawing/2014/main" val="1576395827"/>
                  </a:ext>
                </a:extLst>
              </a:tr>
              <a:tr h="1018469">
                <a:tc>
                  <a:txBody>
                    <a:bodyPr/>
                    <a:lstStyle/>
                    <a:p>
                      <a:pPr marL="0" indent="0" algn="l" fontAlgn="base">
                        <a:buNone/>
                      </a:pPr>
                      <a:r>
                        <a:rPr lang="en-US" sz="1050" dirty="0">
                          <a:effectLst/>
                        </a:rPr>
                        <a:t>T=10 min </a:t>
                      </a:r>
                      <a:endParaRPr lang="en-US" b="1" dirty="0">
                        <a:effectLst/>
                      </a:endParaRPr>
                    </a:p>
                  </a:txBody>
                  <a:tcPr anchor="ctr"/>
                </a:tc>
                <a:tc>
                  <a:txBody>
                    <a:bodyPr/>
                    <a:lstStyle/>
                    <a:p>
                      <a:pPr marL="342900" lvl="0" indent="-342900" algn="l" fontAlgn="base">
                        <a:buAutoNum type="arabicPeriod" startAt="7"/>
                      </a:pPr>
                      <a:r>
                        <a:rPr lang="en-US" sz="1050" dirty="0">
                          <a:effectLst/>
                        </a:rPr>
                        <a:t>Lucas device should be applied and in less than 10 seconds with accelerometer pad directly under the Lucas arm/suction cup.  The Lucas device will also be applied earlier if the following occurs: </a:t>
                      </a:r>
                    </a:p>
                    <a:p>
                      <a:pPr marL="800100" lvl="1" indent="-342900" algn="l" fontAlgn="base">
                        <a:buAutoNum type="alphaLcPeriod"/>
                      </a:pPr>
                      <a:r>
                        <a:rPr lang="en-US" sz="1050" dirty="0">
                          <a:effectLst/>
                        </a:rPr>
                        <a:t>If ROSC is obtained and patient is stabilized, prepare for transport and apply Lucas device without activation.  If patient is being transported and CPR is still being done, immediate placement of Lucas device should be done.   </a:t>
                      </a:r>
                      <a:endParaRPr lang="en-US" sz="1050" dirty="0">
                        <a:effectLst/>
                        <a:latin typeface="Calibri" panose="020F0502020204030204" pitchFamily="34" charset="0"/>
                      </a:endParaRPr>
                    </a:p>
                  </a:txBody>
                  <a:tcPr anchor="ctr"/>
                </a:tc>
                <a:extLst>
                  <a:ext uri="{0D108BD9-81ED-4DB2-BD59-A6C34878D82A}">
                    <a16:rowId xmlns:a16="http://schemas.microsoft.com/office/drawing/2014/main" val="4008840522"/>
                  </a:ext>
                </a:extLst>
              </a:tr>
            </a:tbl>
          </a:graphicData>
        </a:graphic>
      </p:graphicFrame>
      <p:pic>
        <p:nvPicPr>
          <p:cNvPr id="3" name="Picture 3" descr="A close up of a logo&#10;&#10;Description generated with high confidence">
            <a:extLst>
              <a:ext uri="{FF2B5EF4-FFF2-40B4-BE49-F238E27FC236}">
                <a16:creationId xmlns:a16="http://schemas.microsoft.com/office/drawing/2014/main" id="{02E185D5-27CA-4986-8E51-DCACC7CD630D}"/>
              </a:ext>
            </a:extLst>
          </p:cNvPr>
          <p:cNvPicPr>
            <a:picLocks noChangeAspect="1"/>
          </p:cNvPicPr>
          <p:nvPr/>
        </p:nvPicPr>
        <p:blipFill>
          <a:blip r:embed="rId3"/>
          <a:stretch>
            <a:fillRect/>
          </a:stretch>
        </p:blipFill>
        <p:spPr>
          <a:xfrm>
            <a:off x="10415006" y="96972"/>
            <a:ext cx="1662224" cy="582168"/>
          </a:xfrm>
          <a:prstGeom prst="rect">
            <a:avLst/>
          </a:prstGeom>
        </p:spPr>
      </p:pic>
    </p:spTree>
    <p:extLst>
      <p:ext uri="{BB962C8B-B14F-4D97-AF65-F5344CB8AC3E}">
        <p14:creationId xmlns:p14="http://schemas.microsoft.com/office/powerpoint/2010/main" val="1448306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AF2F5-7ACF-4906-BF4E-B8D58E4DC229}"/>
              </a:ext>
            </a:extLst>
          </p:cNvPr>
          <p:cNvSpPr>
            <a:spLocks noGrp="1"/>
          </p:cNvSpPr>
          <p:nvPr>
            <p:ph type="title"/>
          </p:nvPr>
        </p:nvSpPr>
        <p:spPr>
          <a:xfrm>
            <a:off x="8423799" y="1253757"/>
            <a:ext cx="2872064" cy="632192"/>
          </a:xfrm>
        </p:spPr>
        <p:txBody>
          <a:bodyPr vert="horz" lIns="91440" tIns="45720" rIns="91440" bIns="45720" rtlCol="0" anchor="b">
            <a:normAutofit/>
          </a:bodyPr>
          <a:lstStyle/>
          <a:p>
            <a:pPr>
              <a:lnSpc>
                <a:spcPct val="89000"/>
              </a:lnSpc>
            </a:pPr>
            <a:r>
              <a:rPr lang="en-US" sz="2800">
                <a:solidFill>
                  <a:schemeClr val="bg2"/>
                </a:solidFill>
              </a:rPr>
              <a:t>QI Process:</a:t>
            </a:r>
          </a:p>
        </p:txBody>
      </p:sp>
      <p:pic>
        <p:nvPicPr>
          <p:cNvPr id="8" name="Picture 8" descr="A screenshot of a cell phone&#10;&#10;Description generated with very high confidence">
            <a:extLst>
              <a:ext uri="{FF2B5EF4-FFF2-40B4-BE49-F238E27FC236}">
                <a16:creationId xmlns:a16="http://schemas.microsoft.com/office/drawing/2014/main" id="{AD97B0B5-A70A-4037-9883-845F6AEFE296}"/>
              </a:ext>
            </a:extLst>
          </p:cNvPr>
          <p:cNvPicPr>
            <a:picLocks noGrp="1" noChangeAspect="1"/>
          </p:cNvPicPr>
          <p:nvPr>
            <p:ph idx="1"/>
          </p:nvPr>
        </p:nvPicPr>
        <p:blipFill>
          <a:blip r:embed="rId2"/>
          <a:stretch>
            <a:fillRect/>
          </a:stretch>
        </p:blipFill>
        <p:spPr>
          <a:xfrm>
            <a:off x="83013" y="37405"/>
            <a:ext cx="7702680" cy="6797801"/>
          </a:xfrm>
          <a:prstGeom prst="rect">
            <a:avLst/>
          </a:prstGeom>
        </p:spPr>
      </p:pic>
      <p:sp>
        <p:nvSpPr>
          <p:cNvPr id="4" name="Text Placeholder 3">
            <a:extLst>
              <a:ext uri="{FF2B5EF4-FFF2-40B4-BE49-F238E27FC236}">
                <a16:creationId xmlns:a16="http://schemas.microsoft.com/office/drawing/2014/main" id="{7DFE2DCE-4FD2-426A-903A-8F3A3CB1C9E8}"/>
              </a:ext>
            </a:extLst>
          </p:cNvPr>
          <p:cNvSpPr>
            <a:spLocks noGrp="1"/>
          </p:cNvSpPr>
          <p:nvPr>
            <p:ph type="body" sz="half" idx="2"/>
          </p:nvPr>
        </p:nvSpPr>
        <p:spPr>
          <a:xfrm>
            <a:off x="8420053" y="2166134"/>
            <a:ext cx="3652364" cy="4104226"/>
          </a:xfrm>
          <a:solidFill>
            <a:schemeClr val="bg2">
              <a:lumMod val="25000"/>
              <a:lumOff val="75000"/>
            </a:schemeClr>
          </a:solidFill>
        </p:spPr>
        <p:txBody>
          <a:bodyPr vert="horz" lIns="91440" tIns="45720" rIns="91440" bIns="45720" rtlCol="0" anchor="t">
            <a:noAutofit/>
          </a:bodyPr>
          <a:lstStyle/>
          <a:p>
            <a:pPr marL="383540" indent="-383540">
              <a:lnSpc>
                <a:spcPct val="94000"/>
              </a:lnSpc>
              <a:spcAft>
                <a:spcPts val="200"/>
              </a:spcAft>
              <a:buFont typeface="Franklin Gothic Book" panose="020B0503020102020204" pitchFamily="34" charset="0"/>
              <a:buChar char="•"/>
            </a:pPr>
            <a:r>
              <a:rPr lang="en-US" sz="2000">
                <a:solidFill>
                  <a:schemeClr val="bg2"/>
                </a:solidFill>
                <a:latin typeface="Arial"/>
                <a:cs typeface="Arial"/>
              </a:rPr>
              <a:t>100% review of all cardiac arrests in AMT-East</a:t>
            </a:r>
          </a:p>
          <a:p>
            <a:pPr marL="383540" lvl="1" indent="-383540">
              <a:buFont typeface="Franklin Gothic Book" panose="020B0503020102020204" pitchFamily="34" charset="0"/>
              <a:buChar char="•"/>
            </a:pPr>
            <a:r>
              <a:rPr lang="en-US" sz="2000" i="0">
                <a:solidFill>
                  <a:schemeClr val="bg2"/>
                </a:solidFill>
                <a:latin typeface="Arial"/>
                <a:cs typeface="Arial"/>
              </a:rPr>
              <a:t>Data upload</a:t>
            </a:r>
          </a:p>
          <a:p>
            <a:pPr marL="383540" lvl="1" indent="-383540">
              <a:buFont typeface="Franklin Gothic Book" panose="020B0503020102020204" pitchFamily="34" charset="0"/>
              <a:buChar char="•"/>
            </a:pPr>
            <a:r>
              <a:rPr lang="en-US" sz="2000" i="0">
                <a:solidFill>
                  <a:schemeClr val="bg2"/>
                </a:solidFill>
                <a:latin typeface="Arial"/>
                <a:cs typeface="Arial"/>
              </a:rPr>
              <a:t>Chart review</a:t>
            </a:r>
          </a:p>
          <a:p>
            <a:pPr marL="383540" lvl="1" indent="-383540">
              <a:buFont typeface="Franklin Gothic Book" panose="020B0503020102020204" pitchFamily="34" charset="0"/>
              <a:buChar char="•"/>
            </a:pPr>
            <a:r>
              <a:rPr lang="en-US" sz="2000" i="0">
                <a:solidFill>
                  <a:schemeClr val="bg2"/>
                </a:solidFill>
                <a:latin typeface="Arial"/>
                <a:cs typeface="Arial"/>
              </a:rPr>
              <a:t>Weekly discussion via QI process with Race to the Top Committee</a:t>
            </a:r>
          </a:p>
          <a:p>
            <a:pPr marL="383540" lvl="1" indent="-383540">
              <a:buFont typeface="Franklin Gothic Book" panose="020B0503020102020204" pitchFamily="34" charset="0"/>
              <a:buChar char="•"/>
            </a:pPr>
            <a:r>
              <a:rPr lang="en-US" sz="2000" i="0">
                <a:solidFill>
                  <a:schemeClr val="bg2"/>
                </a:solidFill>
                <a:latin typeface="Arial"/>
                <a:cs typeface="Arial"/>
              </a:rPr>
              <a:t>Data input (watching trends)</a:t>
            </a:r>
          </a:p>
          <a:p>
            <a:pPr marL="383540" lvl="1" indent="-383540">
              <a:buFont typeface="Franklin Gothic Book" panose="020B0503020102020204" pitchFamily="34" charset="0"/>
              <a:buChar char="•"/>
            </a:pPr>
            <a:r>
              <a:rPr lang="en-US" sz="2000" i="0">
                <a:solidFill>
                  <a:schemeClr val="bg2"/>
                </a:solidFill>
                <a:latin typeface="Arial"/>
                <a:cs typeface="Arial"/>
              </a:rPr>
              <a:t>Patient follow-up </a:t>
            </a:r>
          </a:p>
          <a:p>
            <a:pPr marL="383540" lvl="1" indent="-383540">
              <a:buFont typeface="Franklin Gothic Book" panose="020B0503020102020204" pitchFamily="34" charset="0"/>
              <a:buChar char="•"/>
            </a:pPr>
            <a:r>
              <a:rPr lang="en-US" sz="2000" i="0">
                <a:solidFill>
                  <a:schemeClr val="bg2"/>
                </a:solidFill>
                <a:latin typeface="Arial"/>
                <a:cs typeface="Arial"/>
              </a:rPr>
              <a:t>Crew follow-up</a:t>
            </a:r>
          </a:p>
        </p:txBody>
      </p:sp>
      <p:pic>
        <p:nvPicPr>
          <p:cNvPr id="3" name="Picture 3">
            <a:extLst>
              <a:ext uri="{FF2B5EF4-FFF2-40B4-BE49-F238E27FC236}">
                <a16:creationId xmlns:a16="http://schemas.microsoft.com/office/drawing/2014/main" id="{48DF3626-2F29-4EFB-89FE-282C7A4BD669}"/>
              </a:ext>
            </a:extLst>
          </p:cNvPr>
          <p:cNvPicPr>
            <a:picLocks noChangeAspect="1"/>
          </p:cNvPicPr>
          <p:nvPr/>
        </p:nvPicPr>
        <p:blipFill>
          <a:blip r:embed="rId3"/>
          <a:stretch>
            <a:fillRect/>
          </a:stretch>
        </p:blipFill>
        <p:spPr>
          <a:xfrm>
            <a:off x="10415006" y="96972"/>
            <a:ext cx="1662224" cy="582168"/>
          </a:xfrm>
          <a:prstGeom prst="rect">
            <a:avLst/>
          </a:prstGeom>
        </p:spPr>
      </p:pic>
    </p:spTree>
    <p:extLst>
      <p:ext uri="{BB962C8B-B14F-4D97-AF65-F5344CB8AC3E}">
        <p14:creationId xmlns:p14="http://schemas.microsoft.com/office/powerpoint/2010/main" val="1539116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EF22156-7610-4EA2-8D93-77A7451772BA}"/>
              </a:ext>
            </a:extLst>
          </p:cNvPr>
          <p:cNvSpPr>
            <a:spLocks noGrp="1"/>
          </p:cNvSpPr>
          <p:nvPr>
            <p:ph sz="half" idx="4294967295"/>
          </p:nvPr>
        </p:nvSpPr>
        <p:spPr>
          <a:xfrm>
            <a:off x="0" y="1560513"/>
            <a:ext cx="4216400" cy="3351212"/>
          </a:xfrm>
        </p:spPr>
        <p:txBody>
          <a:bodyPr vert="horz" lIns="91440" tIns="45720" rIns="91440" bIns="45720" rtlCol="0" anchor="t">
            <a:normAutofit/>
          </a:bodyPr>
          <a:lstStyle/>
          <a:p>
            <a:pPr marL="383540" indent="-383540"/>
            <a:endParaRPr lang="en-US" sz="400" b="1">
              <a:solidFill>
                <a:srgbClr val="191B0E"/>
              </a:solidFill>
            </a:endParaRPr>
          </a:p>
          <a:p>
            <a:pPr marL="383540" indent="-383540"/>
            <a:endParaRPr lang="en-US" sz="400">
              <a:solidFill>
                <a:srgbClr val="191B0E"/>
              </a:solidFill>
            </a:endParaRPr>
          </a:p>
        </p:txBody>
      </p:sp>
      <p:pic>
        <p:nvPicPr>
          <p:cNvPr id="2" name="Picture 2" descr="A screenshot of a cell phone&#10;&#10;Description generated with high confidence">
            <a:extLst>
              <a:ext uri="{FF2B5EF4-FFF2-40B4-BE49-F238E27FC236}">
                <a16:creationId xmlns:a16="http://schemas.microsoft.com/office/drawing/2014/main" id="{7517A82C-CF86-451B-A659-7F9AB8FB2069}"/>
              </a:ext>
            </a:extLst>
          </p:cNvPr>
          <p:cNvPicPr>
            <a:picLocks noChangeAspect="1"/>
          </p:cNvPicPr>
          <p:nvPr/>
        </p:nvPicPr>
        <p:blipFill>
          <a:blip r:embed="rId2"/>
          <a:stretch>
            <a:fillRect/>
          </a:stretch>
        </p:blipFill>
        <p:spPr>
          <a:xfrm>
            <a:off x="6578600" y="444153"/>
            <a:ext cx="5300133" cy="5554826"/>
          </a:xfrm>
          <a:prstGeom prst="rect">
            <a:avLst/>
          </a:prstGeom>
        </p:spPr>
      </p:pic>
      <p:sp>
        <p:nvSpPr>
          <p:cNvPr id="6" name="TextBox 5">
            <a:extLst>
              <a:ext uri="{FF2B5EF4-FFF2-40B4-BE49-F238E27FC236}">
                <a16:creationId xmlns:a16="http://schemas.microsoft.com/office/drawing/2014/main" id="{436D2897-D49D-4924-9896-DE314B62DBE6}"/>
              </a:ext>
            </a:extLst>
          </p:cNvPr>
          <p:cNvSpPr txBox="1"/>
          <p:nvPr/>
        </p:nvSpPr>
        <p:spPr>
          <a:xfrm>
            <a:off x="1761067" y="1388533"/>
            <a:ext cx="3654286" cy="304698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solidFill>
                  <a:schemeClr val="tx2"/>
                </a:solidFill>
                <a:ea typeface="+mj-ea"/>
                <a:cs typeface="+mj-cs"/>
              </a:rPr>
              <a:t>WE DON’T KNOW WHAT WE DON’T MEASURE </a:t>
            </a:r>
            <a:endParaRPr lang="en-US"/>
          </a:p>
        </p:txBody>
      </p:sp>
    </p:spTree>
    <p:extLst>
      <p:ext uri="{BB962C8B-B14F-4D97-AF65-F5344CB8AC3E}">
        <p14:creationId xmlns:p14="http://schemas.microsoft.com/office/powerpoint/2010/main" val="370389411"/>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0933A-52A9-4AB2-8755-10037C953DF8}"/>
              </a:ext>
            </a:extLst>
          </p:cNvPr>
          <p:cNvSpPr>
            <a:spLocks noGrp="1"/>
          </p:cNvSpPr>
          <p:nvPr>
            <p:ph type="title"/>
          </p:nvPr>
        </p:nvSpPr>
        <p:spPr/>
        <p:txBody>
          <a:bodyPr/>
          <a:lstStyle/>
          <a:p>
            <a:r>
              <a:rPr lang="en-US"/>
              <a:t>Things are not always as they seem...</a:t>
            </a:r>
          </a:p>
        </p:txBody>
      </p:sp>
      <p:pic>
        <p:nvPicPr>
          <p:cNvPr id="4" name="Picture 4" descr="A screenshot of a social media post&#10;&#10;Description generated with very high confidence">
            <a:extLst>
              <a:ext uri="{FF2B5EF4-FFF2-40B4-BE49-F238E27FC236}">
                <a16:creationId xmlns:a16="http://schemas.microsoft.com/office/drawing/2014/main" id="{5B67DC2B-8040-4604-9779-64EE5740E6DB}"/>
              </a:ext>
            </a:extLst>
          </p:cNvPr>
          <p:cNvPicPr>
            <a:picLocks noGrp="1" noChangeAspect="1"/>
          </p:cNvPicPr>
          <p:nvPr>
            <p:ph idx="1"/>
          </p:nvPr>
        </p:nvPicPr>
        <p:blipFill>
          <a:blip r:embed="rId2"/>
          <a:stretch>
            <a:fillRect/>
          </a:stretch>
        </p:blipFill>
        <p:spPr>
          <a:xfrm>
            <a:off x="1395412" y="2372519"/>
            <a:ext cx="9401175" cy="3257550"/>
          </a:xfrm>
          <a:prstGeom prst="rect">
            <a:avLst/>
          </a:prstGeom>
        </p:spPr>
      </p:pic>
    </p:spTree>
    <p:extLst>
      <p:ext uri="{BB962C8B-B14F-4D97-AF65-F5344CB8AC3E}">
        <p14:creationId xmlns:p14="http://schemas.microsoft.com/office/powerpoint/2010/main" val="2566958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A5F14-9A60-4F1C-8EE9-9087F78046EA}"/>
              </a:ext>
            </a:extLst>
          </p:cNvPr>
          <p:cNvSpPr>
            <a:spLocks noGrp="1"/>
          </p:cNvSpPr>
          <p:nvPr>
            <p:ph type="title"/>
          </p:nvPr>
        </p:nvSpPr>
        <p:spPr/>
        <p:txBody>
          <a:bodyPr/>
          <a:lstStyle/>
          <a:p>
            <a:pPr algn="ctr"/>
            <a:r>
              <a:rPr lang="en-US"/>
              <a:t>What is Race to the Top?</a:t>
            </a:r>
          </a:p>
        </p:txBody>
      </p:sp>
      <p:sp>
        <p:nvSpPr>
          <p:cNvPr id="3" name="Content Placeholder 2">
            <a:extLst>
              <a:ext uri="{FF2B5EF4-FFF2-40B4-BE49-F238E27FC236}">
                <a16:creationId xmlns:a16="http://schemas.microsoft.com/office/drawing/2014/main" id="{BACA5CA9-0D18-461F-9237-E4A565737908}"/>
              </a:ext>
            </a:extLst>
          </p:cNvPr>
          <p:cNvSpPr>
            <a:spLocks noGrp="1"/>
          </p:cNvSpPr>
          <p:nvPr>
            <p:ph idx="1"/>
          </p:nvPr>
        </p:nvSpPr>
        <p:spPr>
          <a:xfrm>
            <a:off x="1076325" y="2762250"/>
            <a:ext cx="4796883" cy="2352675"/>
          </a:xfrm>
          <a:solidFill>
            <a:schemeClr val="tx2">
              <a:lumMod val="25000"/>
              <a:lumOff val="75000"/>
            </a:schemeClr>
          </a:solidFill>
        </p:spPr>
        <p:txBody>
          <a:bodyPr vert="horz" lIns="91440" tIns="45720" rIns="91440" bIns="45720" rtlCol="0" anchor="t">
            <a:normAutofit/>
          </a:bodyPr>
          <a:lstStyle/>
          <a:p>
            <a:pPr marL="383540" indent="-383540"/>
            <a:r>
              <a:rPr lang="en-US"/>
              <a:t>Evidenced-based program</a:t>
            </a:r>
          </a:p>
          <a:p>
            <a:pPr marL="383540" indent="-383540"/>
            <a:r>
              <a:rPr lang="en-US"/>
              <a:t>Input from:</a:t>
            </a:r>
          </a:p>
          <a:p>
            <a:pPr lvl="1" indent="-383540"/>
            <a:r>
              <a:rPr lang="en-US" i="0"/>
              <a:t>Medical experts</a:t>
            </a:r>
          </a:p>
          <a:p>
            <a:pPr lvl="1" indent="-383540"/>
            <a:r>
              <a:rPr lang="en-US" i="0"/>
              <a:t>Medical centers</a:t>
            </a:r>
          </a:p>
          <a:p>
            <a:pPr lvl="1" indent="-383540"/>
            <a:r>
              <a:rPr lang="en-US" i="0"/>
              <a:t>Biomedical manufacturers</a:t>
            </a:r>
          </a:p>
          <a:p>
            <a:pPr marL="383540" indent="-383540"/>
            <a:endParaRPr lang="en-US"/>
          </a:p>
        </p:txBody>
      </p:sp>
      <p:pic>
        <p:nvPicPr>
          <p:cNvPr id="6" name="Picture 6">
            <a:extLst>
              <a:ext uri="{FF2B5EF4-FFF2-40B4-BE49-F238E27FC236}">
                <a16:creationId xmlns:a16="http://schemas.microsoft.com/office/drawing/2014/main" id="{8C444283-6B78-4933-AD2B-C6E4DA3D815D}"/>
              </a:ext>
            </a:extLst>
          </p:cNvPr>
          <p:cNvPicPr>
            <a:picLocks noChangeAspect="1"/>
          </p:cNvPicPr>
          <p:nvPr/>
        </p:nvPicPr>
        <p:blipFill>
          <a:blip r:embed="rId2"/>
          <a:stretch>
            <a:fillRect/>
          </a:stretch>
        </p:blipFill>
        <p:spPr>
          <a:xfrm>
            <a:off x="6174200" y="2004995"/>
            <a:ext cx="5890758" cy="1872369"/>
          </a:xfrm>
          <a:prstGeom prst="rect">
            <a:avLst/>
          </a:prstGeom>
        </p:spPr>
      </p:pic>
      <p:pic>
        <p:nvPicPr>
          <p:cNvPr id="4" name="Picture 4">
            <a:extLst>
              <a:ext uri="{FF2B5EF4-FFF2-40B4-BE49-F238E27FC236}">
                <a16:creationId xmlns:a16="http://schemas.microsoft.com/office/drawing/2014/main" id="{B1F93CBF-2C5A-459C-840A-1B20DE70BDC5}"/>
              </a:ext>
            </a:extLst>
          </p:cNvPr>
          <p:cNvPicPr>
            <a:picLocks noChangeAspect="1"/>
          </p:cNvPicPr>
          <p:nvPr/>
        </p:nvPicPr>
        <p:blipFill>
          <a:blip r:embed="rId3"/>
          <a:stretch>
            <a:fillRect/>
          </a:stretch>
        </p:blipFill>
        <p:spPr>
          <a:xfrm>
            <a:off x="7477433" y="4539165"/>
            <a:ext cx="3296264" cy="2189196"/>
          </a:xfrm>
          <a:prstGeom prst="rect">
            <a:avLst/>
          </a:prstGeom>
        </p:spPr>
      </p:pic>
      <p:pic>
        <p:nvPicPr>
          <p:cNvPr id="9" name="Picture 3" descr="A close up of a logo&#10;&#10;Description generated with high confidence">
            <a:extLst>
              <a:ext uri="{FF2B5EF4-FFF2-40B4-BE49-F238E27FC236}">
                <a16:creationId xmlns:a16="http://schemas.microsoft.com/office/drawing/2014/main" id="{CC580B56-FE40-4377-A763-7C261B9E9A9E}"/>
              </a:ext>
            </a:extLst>
          </p:cNvPr>
          <p:cNvPicPr>
            <a:picLocks noChangeAspect="1"/>
          </p:cNvPicPr>
          <p:nvPr/>
        </p:nvPicPr>
        <p:blipFill>
          <a:blip r:embed="rId4"/>
          <a:stretch>
            <a:fillRect/>
          </a:stretch>
        </p:blipFill>
        <p:spPr>
          <a:xfrm>
            <a:off x="10415006" y="96972"/>
            <a:ext cx="1662224" cy="582168"/>
          </a:xfrm>
          <a:prstGeom prst="rect">
            <a:avLst/>
          </a:prstGeom>
        </p:spPr>
      </p:pic>
    </p:spTree>
    <p:extLst>
      <p:ext uri="{BB962C8B-B14F-4D97-AF65-F5344CB8AC3E}">
        <p14:creationId xmlns:p14="http://schemas.microsoft.com/office/powerpoint/2010/main" val="1045143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E2327-5809-4EEC-9C7C-06B55D1B855B}"/>
              </a:ext>
            </a:extLst>
          </p:cNvPr>
          <p:cNvSpPr>
            <a:spLocks noGrp="1"/>
          </p:cNvSpPr>
          <p:nvPr>
            <p:ph type="title"/>
          </p:nvPr>
        </p:nvSpPr>
        <p:spPr>
          <a:xfrm>
            <a:off x="659230" y="4484772"/>
            <a:ext cx="10869750" cy="1237298"/>
          </a:xfrm>
        </p:spPr>
        <p:txBody>
          <a:bodyPr vert="horz" lIns="91440" tIns="45720" rIns="91440" bIns="45720" rtlCol="0" anchor="b">
            <a:normAutofit/>
          </a:bodyPr>
          <a:lstStyle/>
          <a:p>
            <a:pPr algn="ctr"/>
            <a:r>
              <a:rPr lang="en-US" sz="7200" cap="all"/>
              <a:t>QI: CPR Trend Report</a:t>
            </a:r>
          </a:p>
        </p:txBody>
      </p:sp>
      <p:pic>
        <p:nvPicPr>
          <p:cNvPr id="4" name="Picture 4" descr="A screenshot of a cell phone&#10;&#10;Description generated with high confidence">
            <a:extLst>
              <a:ext uri="{FF2B5EF4-FFF2-40B4-BE49-F238E27FC236}">
                <a16:creationId xmlns:a16="http://schemas.microsoft.com/office/drawing/2014/main" id="{0B652124-D70D-481F-B5EB-8CD6FF09042D}"/>
              </a:ext>
            </a:extLst>
          </p:cNvPr>
          <p:cNvPicPr>
            <a:picLocks noGrp="1" noChangeAspect="1"/>
          </p:cNvPicPr>
          <p:nvPr>
            <p:ph idx="1"/>
          </p:nvPr>
        </p:nvPicPr>
        <p:blipFill>
          <a:blip r:embed="rId2"/>
          <a:stretch>
            <a:fillRect/>
          </a:stretch>
        </p:blipFill>
        <p:spPr>
          <a:xfrm>
            <a:off x="1624009" y="1150341"/>
            <a:ext cx="8914878" cy="2585314"/>
          </a:xfrm>
          <a:prstGeom prst="rect">
            <a:avLst/>
          </a:prstGeom>
        </p:spPr>
      </p:pic>
    </p:spTree>
    <p:extLst>
      <p:ext uri="{BB962C8B-B14F-4D97-AF65-F5344CB8AC3E}">
        <p14:creationId xmlns:p14="http://schemas.microsoft.com/office/powerpoint/2010/main" val="3982844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B2EE7-05A2-42F1-B406-2FA97C8EB40A}"/>
              </a:ext>
            </a:extLst>
          </p:cNvPr>
          <p:cNvSpPr>
            <a:spLocks noGrp="1"/>
          </p:cNvSpPr>
          <p:nvPr>
            <p:ph type="title"/>
          </p:nvPr>
        </p:nvSpPr>
        <p:spPr>
          <a:xfrm>
            <a:off x="2613991" y="718930"/>
            <a:ext cx="9601200" cy="1485900"/>
          </a:xfrm>
        </p:spPr>
        <p:txBody>
          <a:bodyPr/>
          <a:lstStyle/>
          <a:p>
            <a:r>
              <a:rPr lang="en-US"/>
              <a:t>Using Data to Drive Change</a:t>
            </a:r>
          </a:p>
        </p:txBody>
      </p:sp>
      <p:sp>
        <p:nvSpPr>
          <p:cNvPr id="4" name="Content Placeholder 3">
            <a:extLst>
              <a:ext uri="{FF2B5EF4-FFF2-40B4-BE49-F238E27FC236}">
                <a16:creationId xmlns:a16="http://schemas.microsoft.com/office/drawing/2014/main" id="{1FC20023-38FE-432B-9AE6-CEBF516E87BF}"/>
              </a:ext>
            </a:extLst>
          </p:cNvPr>
          <p:cNvSpPr>
            <a:spLocks noGrp="1"/>
          </p:cNvSpPr>
          <p:nvPr>
            <p:ph sz="half" idx="2"/>
          </p:nvPr>
        </p:nvSpPr>
        <p:spPr>
          <a:xfrm>
            <a:off x="1371600" y="2327860"/>
            <a:ext cx="4725592" cy="3539540"/>
          </a:xfrm>
        </p:spPr>
        <p:txBody>
          <a:bodyPr vert="horz" lIns="91440" tIns="45720" rIns="91440" bIns="45720" rtlCol="0" anchor="t">
            <a:normAutofit/>
          </a:bodyPr>
          <a:lstStyle/>
          <a:p>
            <a:pPr marL="383540" indent="-383540"/>
            <a:r>
              <a:rPr lang="en-US"/>
              <a:t>May 1, 2018- July 25, 2018</a:t>
            </a:r>
          </a:p>
          <a:p>
            <a:pPr marL="383540" indent="-383540"/>
            <a:r>
              <a:rPr lang="en-US"/>
              <a:t>Attempted Resuscitation: 68</a:t>
            </a:r>
          </a:p>
          <a:p>
            <a:pPr marL="383540" indent="-383540"/>
            <a:r>
              <a:rPr lang="en-US"/>
              <a:t>No ROSC: 44 patients (64.7%) </a:t>
            </a:r>
          </a:p>
          <a:p>
            <a:pPr marL="383540" indent="-383540"/>
            <a:r>
              <a:rPr lang="en-US"/>
              <a:t>ROSC: 24 patients (35.3%) </a:t>
            </a:r>
          </a:p>
          <a:p>
            <a:pPr marL="383540" indent="-383540"/>
            <a:r>
              <a:rPr lang="en-US"/>
              <a:t>Of the 24, 20 patients (83.3%) maintained ROSC</a:t>
            </a:r>
          </a:p>
          <a:p>
            <a:pPr marL="383540" indent="-383540"/>
            <a:endParaRPr lang="en-US"/>
          </a:p>
        </p:txBody>
      </p:sp>
      <p:sp>
        <p:nvSpPr>
          <p:cNvPr id="6" name="Content Placeholder 5">
            <a:extLst>
              <a:ext uri="{FF2B5EF4-FFF2-40B4-BE49-F238E27FC236}">
                <a16:creationId xmlns:a16="http://schemas.microsoft.com/office/drawing/2014/main" id="{F1CC3843-CFCB-476B-9AFE-88E441E9D2FB}"/>
              </a:ext>
            </a:extLst>
          </p:cNvPr>
          <p:cNvSpPr>
            <a:spLocks noGrp="1"/>
          </p:cNvSpPr>
          <p:nvPr>
            <p:ph sz="quarter" idx="4"/>
          </p:nvPr>
        </p:nvSpPr>
        <p:spPr>
          <a:xfrm>
            <a:off x="6525014" y="2327860"/>
            <a:ext cx="4791853" cy="3539540"/>
          </a:xfrm>
        </p:spPr>
        <p:txBody>
          <a:bodyPr vert="horz" lIns="91440" tIns="45720" rIns="91440" bIns="45720" rtlCol="0" anchor="t">
            <a:normAutofit/>
          </a:bodyPr>
          <a:lstStyle/>
          <a:p>
            <a:pPr marL="383540" indent="-383540"/>
            <a:r>
              <a:rPr lang="en-US"/>
              <a:t>Of the 68 Resuscitations: </a:t>
            </a:r>
          </a:p>
          <a:p>
            <a:pPr lvl="1" indent="-383540"/>
            <a:r>
              <a:rPr lang="en-US" i="1"/>
              <a:t>18 (26.5%) had no ventilations recorded- failed airway seal</a:t>
            </a:r>
            <a:endParaRPr lang="en-US" i="0"/>
          </a:p>
          <a:p>
            <a:pPr lvl="1" indent="-383540"/>
            <a:r>
              <a:rPr lang="en-US" i="1"/>
              <a:t>15 (22.1%) had variable ventilations recorded</a:t>
            </a:r>
            <a:r>
              <a:rPr lang="en-US"/>
              <a:t> </a:t>
            </a:r>
            <a:endParaRPr lang="en-US" i="0"/>
          </a:p>
          <a:p>
            <a:pPr lvl="1" indent="-383540"/>
            <a:r>
              <a:rPr lang="en-US" i="1"/>
              <a:t>35 (51.5%) had confirmed airway seal</a:t>
            </a:r>
            <a:endParaRPr lang="en-US" i="0"/>
          </a:p>
          <a:p>
            <a:pPr marL="383540" indent="-383540"/>
            <a:endParaRPr lang="en-US"/>
          </a:p>
        </p:txBody>
      </p:sp>
    </p:spTree>
    <p:extLst>
      <p:ext uri="{BB962C8B-B14F-4D97-AF65-F5344CB8AC3E}">
        <p14:creationId xmlns:p14="http://schemas.microsoft.com/office/powerpoint/2010/main" val="1340519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13A2B-A2F1-458B-83AB-22B81AD96691}"/>
              </a:ext>
            </a:extLst>
          </p:cNvPr>
          <p:cNvSpPr>
            <a:spLocks noGrp="1"/>
          </p:cNvSpPr>
          <p:nvPr>
            <p:ph type="title"/>
          </p:nvPr>
        </p:nvSpPr>
        <p:spPr>
          <a:xfrm>
            <a:off x="1421296" y="130865"/>
            <a:ext cx="10147852" cy="1485900"/>
          </a:xfrm>
        </p:spPr>
        <p:txBody>
          <a:bodyPr>
            <a:normAutofit fontScale="90000"/>
          </a:bodyPr>
          <a:lstStyle/>
          <a:p>
            <a:br>
              <a:rPr lang="en-US" sz="3800"/>
            </a:br>
            <a:r>
              <a:rPr lang="en-US" sz="3800"/>
              <a:t>Ventilatory Seal and the Effectiveness of </a:t>
            </a:r>
            <a:r>
              <a:rPr lang="en-US" sz="3800" err="1"/>
              <a:t>ResQPOD</a:t>
            </a:r>
          </a:p>
        </p:txBody>
      </p:sp>
      <p:sp>
        <p:nvSpPr>
          <p:cNvPr id="3" name="Content Placeholder 2">
            <a:extLst>
              <a:ext uri="{FF2B5EF4-FFF2-40B4-BE49-F238E27FC236}">
                <a16:creationId xmlns:a16="http://schemas.microsoft.com/office/drawing/2014/main" id="{0E07DC4B-1DFA-4E08-9803-6BC60DF6EF13}"/>
              </a:ext>
            </a:extLst>
          </p:cNvPr>
          <p:cNvSpPr>
            <a:spLocks noGrp="1"/>
          </p:cNvSpPr>
          <p:nvPr>
            <p:ph sz="half" idx="1"/>
          </p:nvPr>
        </p:nvSpPr>
        <p:spPr>
          <a:xfrm>
            <a:off x="1305339" y="1350064"/>
            <a:ext cx="4447786" cy="3581401"/>
          </a:xfrm>
        </p:spPr>
        <p:txBody>
          <a:bodyPr vert="horz" lIns="91440" tIns="45720" rIns="91440" bIns="45720" rtlCol="0" anchor="t">
            <a:normAutofit/>
          </a:bodyPr>
          <a:lstStyle/>
          <a:p>
            <a:pPr marL="383540" indent="-383540"/>
            <a:r>
              <a:rPr lang="en-US"/>
              <a:t>24 Patients obtained ROSC</a:t>
            </a:r>
          </a:p>
          <a:p>
            <a:pPr lvl="1" indent="-383540"/>
            <a:r>
              <a:rPr lang="en-US" i="1"/>
              <a:t>20 (83.3%) had confirmed airway seal</a:t>
            </a:r>
            <a:endParaRPr lang="en-US" i="0"/>
          </a:p>
          <a:p>
            <a:pPr lvl="1" indent="-383540"/>
            <a:r>
              <a:rPr lang="en-US" i="1"/>
              <a:t>1 (4.1%) had variable airway seal</a:t>
            </a:r>
            <a:endParaRPr lang="en-US" i="0"/>
          </a:p>
          <a:p>
            <a:pPr lvl="1" indent="-383540"/>
            <a:r>
              <a:rPr lang="en-US" i="1"/>
              <a:t>3 (12.5%) unable to determine due to lack of Capnography</a:t>
            </a:r>
            <a:endParaRPr lang="en-US" i="0"/>
          </a:p>
          <a:p>
            <a:pPr marL="383540" indent="-383540"/>
            <a:endParaRPr lang="en-US"/>
          </a:p>
        </p:txBody>
      </p:sp>
      <p:sp>
        <p:nvSpPr>
          <p:cNvPr id="4" name="Content Placeholder 3">
            <a:extLst>
              <a:ext uri="{FF2B5EF4-FFF2-40B4-BE49-F238E27FC236}">
                <a16:creationId xmlns:a16="http://schemas.microsoft.com/office/drawing/2014/main" id="{83D2C924-949C-478A-BB3A-C511502D2955}"/>
              </a:ext>
            </a:extLst>
          </p:cNvPr>
          <p:cNvSpPr>
            <a:spLocks noGrp="1"/>
          </p:cNvSpPr>
          <p:nvPr>
            <p:ph sz="half" idx="2"/>
          </p:nvPr>
        </p:nvSpPr>
        <p:spPr>
          <a:xfrm>
            <a:off x="6376316" y="1275521"/>
            <a:ext cx="4447786" cy="3581401"/>
          </a:xfrm>
        </p:spPr>
        <p:txBody>
          <a:bodyPr vert="horz" lIns="91440" tIns="45720" rIns="91440" bIns="45720" rtlCol="0" anchor="t">
            <a:normAutofit/>
          </a:bodyPr>
          <a:lstStyle/>
          <a:p>
            <a:pPr marL="383540" indent="-383540"/>
            <a:r>
              <a:rPr lang="en-US"/>
              <a:t>44 patients did not obtain ROSC</a:t>
            </a:r>
          </a:p>
          <a:p>
            <a:pPr lvl="1" indent="-383540"/>
            <a:r>
              <a:rPr lang="en-US" i="1"/>
              <a:t>17 (38.6%) failed airway seal</a:t>
            </a:r>
            <a:endParaRPr lang="en-US" i="0"/>
          </a:p>
          <a:p>
            <a:pPr lvl="1" indent="-383540"/>
            <a:r>
              <a:rPr lang="en-US" i="1"/>
              <a:t>15 (34.1%) intermittent airway seal</a:t>
            </a:r>
            <a:endParaRPr lang="en-US" i="0"/>
          </a:p>
          <a:p>
            <a:pPr lvl="1" indent="-383540"/>
            <a:r>
              <a:rPr lang="en-US" i="1"/>
              <a:t>12 (27.3%) No Data Available- Capnography not placed or placed too late to be evaluated</a:t>
            </a:r>
            <a:endParaRPr lang="en-US" i="0"/>
          </a:p>
          <a:p>
            <a:pPr marL="383540" indent="-383540"/>
            <a:endParaRPr lang="en-US"/>
          </a:p>
        </p:txBody>
      </p:sp>
      <p:pic>
        <p:nvPicPr>
          <p:cNvPr id="5" name="Picture 5" descr="A picture containing sitting, table, cup&#10;&#10;Description generated with high confidence">
            <a:extLst>
              <a:ext uri="{FF2B5EF4-FFF2-40B4-BE49-F238E27FC236}">
                <a16:creationId xmlns:a16="http://schemas.microsoft.com/office/drawing/2014/main" id="{C1F7DBF3-DC2B-44F5-87C4-92EE7CE0568B}"/>
              </a:ext>
            </a:extLst>
          </p:cNvPr>
          <p:cNvPicPr>
            <a:picLocks noChangeAspect="1"/>
          </p:cNvPicPr>
          <p:nvPr/>
        </p:nvPicPr>
        <p:blipFill>
          <a:blip r:embed="rId2"/>
          <a:stretch>
            <a:fillRect/>
          </a:stretch>
        </p:blipFill>
        <p:spPr>
          <a:xfrm>
            <a:off x="2173357" y="4620583"/>
            <a:ext cx="2229679" cy="2238528"/>
          </a:xfrm>
          <a:prstGeom prst="rect">
            <a:avLst/>
          </a:prstGeom>
        </p:spPr>
      </p:pic>
      <p:sp>
        <p:nvSpPr>
          <p:cNvPr id="7" name="TextBox 6">
            <a:extLst>
              <a:ext uri="{FF2B5EF4-FFF2-40B4-BE49-F238E27FC236}">
                <a16:creationId xmlns:a16="http://schemas.microsoft.com/office/drawing/2014/main" id="{BB38C1C4-5B4C-47BC-9BEA-C53BF94B7293}"/>
              </a:ext>
            </a:extLst>
          </p:cNvPr>
          <p:cNvSpPr txBox="1"/>
          <p:nvPr/>
        </p:nvSpPr>
        <p:spPr>
          <a:xfrm>
            <a:off x="6356074" y="4012096"/>
            <a:ext cx="4929808" cy="221599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err="1"/>
              <a:t>ResQPOD</a:t>
            </a:r>
            <a:r>
              <a:rPr lang="en-US" sz="2400"/>
              <a:t> requires a positive airway seal to enhance perfusion by enhancing negative intrathoracic pressure</a:t>
            </a:r>
          </a:p>
          <a:p>
            <a:pPr algn="ctr"/>
            <a:endParaRPr lang="en-US"/>
          </a:p>
          <a:p>
            <a:pPr algn="ctr"/>
            <a:r>
              <a:rPr lang="en-US" sz="2400"/>
              <a:t>No Seal= No Negative Pressure  </a:t>
            </a:r>
          </a:p>
        </p:txBody>
      </p:sp>
    </p:spTree>
    <p:extLst>
      <p:ext uri="{BB962C8B-B14F-4D97-AF65-F5344CB8AC3E}">
        <p14:creationId xmlns:p14="http://schemas.microsoft.com/office/powerpoint/2010/main" val="587058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713D6-783C-4684-B9A3-20AFFEC977F6}"/>
              </a:ext>
            </a:extLst>
          </p:cNvPr>
          <p:cNvSpPr>
            <a:spLocks noGrp="1"/>
          </p:cNvSpPr>
          <p:nvPr>
            <p:ph type="title"/>
          </p:nvPr>
        </p:nvSpPr>
        <p:spPr>
          <a:xfrm>
            <a:off x="752858" y="4736961"/>
            <a:ext cx="10720685" cy="936769"/>
          </a:xfrm>
        </p:spPr>
        <p:txBody>
          <a:bodyPr vert="horz" lIns="91440" tIns="45720" rIns="91440" bIns="45720" rtlCol="0" anchor="b">
            <a:normAutofit/>
          </a:bodyPr>
          <a:lstStyle/>
          <a:p>
            <a:pPr algn="ctr"/>
            <a:r>
              <a:rPr lang="en-US" sz="4800" cap="all"/>
              <a:t>New Airway Management Protocol</a:t>
            </a:r>
          </a:p>
        </p:txBody>
      </p:sp>
      <p:pic>
        <p:nvPicPr>
          <p:cNvPr id="4" name="Picture 4" descr="A picture containing indoor, sky, person, clothing&#10;&#10;Description generated with high confidence">
            <a:extLst>
              <a:ext uri="{FF2B5EF4-FFF2-40B4-BE49-F238E27FC236}">
                <a16:creationId xmlns:a16="http://schemas.microsoft.com/office/drawing/2014/main" id="{240E20C2-F295-4A21-813F-368754521F84}"/>
              </a:ext>
            </a:extLst>
          </p:cNvPr>
          <p:cNvPicPr>
            <a:picLocks noGrp="1" noChangeAspect="1"/>
          </p:cNvPicPr>
          <p:nvPr>
            <p:ph idx="1"/>
          </p:nvPr>
        </p:nvPicPr>
        <p:blipFill>
          <a:blip r:embed="rId2"/>
          <a:stretch>
            <a:fillRect/>
          </a:stretch>
        </p:blipFill>
        <p:spPr>
          <a:xfrm>
            <a:off x="4311800" y="894380"/>
            <a:ext cx="3561766" cy="2969869"/>
          </a:xfrm>
          <a:prstGeom prst="rect">
            <a:avLst/>
          </a:prstGeom>
        </p:spPr>
      </p:pic>
      <p:pic>
        <p:nvPicPr>
          <p:cNvPr id="6" name="Picture 6" descr="A picture containing indoor, table&#10;&#10;Description generated with high confidence">
            <a:extLst>
              <a:ext uri="{FF2B5EF4-FFF2-40B4-BE49-F238E27FC236}">
                <a16:creationId xmlns:a16="http://schemas.microsoft.com/office/drawing/2014/main" id="{5F5ACBDD-175C-454D-B266-B9FE3BE34934}"/>
              </a:ext>
            </a:extLst>
          </p:cNvPr>
          <p:cNvPicPr>
            <a:picLocks noChangeAspect="1"/>
          </p:cNvPicPr>
          <p:nvPr/>
        </p:nvPicPr>
        <p:blipFill>
          <a:blip r:embed="rId3"/>
          <a:stretch>
            <a:fillRect/>
          </a:stretch>
        </p:blipFill>
        <p:spPr>
          <a:xfrm>
            <a:off x="882685" y="571500"/>
            <a:ext cx="2659632" cy="3615629"/>
          </a:xfrm>
          <a:prstGeom prst="rect">
            <a:avLst/>
          </a:prstGeom>
        </p:spPr>
      </p:pic>
      <p:pic>
        <p:nvPicPr>
          <p:cNvPr id="8" name="Picture 8" descr="A picture containing table, cable&#10;&#10;Description generated with high confidence">
            <a:extLst>
              <a:ext uri="{FF2B5EF4-FFF2-40B4-BE49-F238E27FC236}">
                <a16:creationId xmlns:a16="http://schemas.microsoft.com/office/drawing/2014/main" id="{2D940E32-F530-4F46-A4A3-628F5260781A}"/>
              </a:ext>
            </a:extLst>
          </p:cNvPr>
          <p:cNvPicPr>
            <a:picLocks noChangeAspect="1"/>
          </p:cNvPicPr>
          <p:nvPr/>
        </p:nvPicPr>
        <p:blipFill>
          <a:blip r:embed="rId4"/>
          <a:stretch>
            <a:fillRect/>
          </a:stretch>
        </p:blipFill>
        <p:spPr>
          <a:xfrm>
            <a:off x="8195300" y="1247464"/>
            <a:ext cx="3561766" cy="2263700"/>
          </a:xfrm>
          <a:prstGeom prst="rect">
            <a:avLst/>
          </a:prstGeom>
        </p:spPr>
      </p:pic>
    </p:spTree>
    <p:extLst>
      <p:ext uri="{BB962C8B-B14F-4D97-AF65-F5344CB8AC3E}">
        <p14:creationId xmlns:p14="http://schemas.microsoft.com/office/powerpoint/2010/main" val="2075069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A89B-D53A-4DD6-B88F-B1502D32FA7B}"/>
              </a:ext>
            </a:extLst>
          </p:cNvPr>
          <p:cNvSpPr>
            <a:spLocks noGrp="1"/>
          </p:cNvSpPr>
          <p:nvPr>
            <p:ph type="ctrTitle"/>
          </p:nvPr>
        </p:nvSpPr>
        <p:spPr>
          <a:xfrm>
            <a:off x="1923595" y="2287987"/>
            <a:ext cx="8361229" cy="2098226"/>
          </a:xfrm>
        </p:spPr>
        <p:txBody>
          <a:bodyPr/>
          <a:lstStyle/>
          <a:p>
            <a:r>
              <a:rPr lang="en-US"/>
              <a:t>So where are we now?</a:t>
            </a:r>
          </a:p>
        </p:txBody>
      </p:sp>
    </p:spTree>
    <p:extLst>
      <p:ext uri="{BB962C8B-B14F-4D97-AF65-F5344CB8AC3E}">
        <p14:creationId xmlns:p14="http://schemas.microsoft.com/office/powerpoint/2010/main" val="1186482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99F39-EB80-44BF-9324-EF67F2405998}"/>
              </a:ext>
            </a:extLst>
          </p:cNvPr>
          <p:cNvSpPr>
            <a:spLocks noGrp="1"/>
          </p:cNvSpPr>
          <p:nvPr>
            <p:ph type="title"/>
          </p:nvPr>
        </p:nvSpPr>
        <p:spPr>
          <a:xfrm>
            <a:off x="1405467" y="347133"/>
            <a:ext cx="9601200" cy="1485900"/>
          </a:xfrm>
        </p:spPr>
        <p:txBody>
          <a:bodyPr/>
          <a:lstStyle/>
          <a:p>
            <a:pPr algn="ctr"/>
            <a:r>
              <a:rPr lang="en-US"/>
              <a:t>City of Peoria Cardiac Arrest Survival</a:t>
            </a:r>
          </a:p>
        </p:txBody>
      </p:sp>
      <p:pic>
        <p:nvPicPr>
          <p:cNvPr id="3" name="Picture 3">
            <a:extLst>
              <a:ext uri="{FF2B5EF4-FFF2-40B4-BE49-F238E27FC236}">
                <a16:creationId xmlns:a16="http://schemas.microsoft.com/office/drawing/2014/main" id="{A3B833F6-6D27-4065-A928-2EEAE6BCD77C}"/>
              </a:ext>
            </a:extLst>
          </p:cNvPr>
          <p:cNvPicPr>
            <a:picLocks noChangeAspect="1"/>
          </p:cNvPicPr>
          <p:nvPr/>
        </p:nvPicPr>
        <p:blipFill rotWithShape="1">
          <a:blip r:embed="rId2"/>
          <a:srcRect t="21677" r="86"/>
          <a:stretch/>
        </p:blipFill>
        <p:spPr>
          <a:xfrm>
            <a:off x="1482219" y="1642310"/>
            <a:ext cx="9610414" cy="4099664"/>
          </a:xfrm>
          <a:prstGeom prst="rect">
            <a:avLst/>
          </a:prstGeom>
        </p:spPr>
      </p:pic>
    </p:spTree>
    <p:extLst>
      <p:ext uri="{BB962C8B-B14F-4D97-AF65-F5344CB8AC3E}">
        <p14:creationId xmlns:p14="http://schemas.microsoft.com/office/powerpoint/2010/main" val="2949024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5DB54-B684-466E-9D3B-F7A2191BDB5A}"/>
              </a:ext>
            </a:extLst>
          </p:cNvPr>
          <p:cNvSpPr>
            <a:spLocks noGrp="1"/>
          </p:cNvSpPr>
          <p:nvPr>
            <p:ph type="title"/>
          </p:nvPr>
        </p:nvSpPr>
        <p:spPr>
          <a:xfrm>
            <a:off x="838200" y="94192"/>
            <a:ext cx="10515600" cy="1325563"/>
          </a:xfrm>
        </p:spPr>
        <p:txBody>
          <a:bodyPr/>
          <a:lstStyle/>
          <a:p>
            <a:pPr algn="ctr"/>
            <a:r>
              <a:rPr lang="en-US"/>
              <a:t>AMT </a:t>
            </a:r>
            <a:r>
              <a:rPr lang="en-US" b="1"/>
              <a:t> </a:t>
            </a:r>
            <a:br>
              <a:rPr lang="en-US" b="1"/>
            </a:br>
            <a:r>
              <a:rPr lang="en-US"/>
              <a:t>All Cardiac Arrests</a:t>
            </a:r>
          </a:p>
        </p:txBody>
      </p:sp>
      <p:sp>
        <p:nvSpPr>
          <p:cNvPr id="3" name="Content Placeholder 2">
            <a:extLst>
              <a:ext uri="{FF2B5EF4-FFF2-40B4-BE49-F238E27FC236}">
                <a16:creationId xmlns:a16="http://schemas.microsoft.com/office/drawing/2014/main" id="{F4940E65-3EAA-4B64-B32B-FA12E753844D}"/>
              </a:ext>
            </a:extLst>
          </p:cNvPr>
          <p:cNvSpPr>
            <a:spLocks noGrp="1"/>
          </p:cNvSpPr>
          <p:nvPr>
            <p:ph idx="1"/>
          </p:nvPr>
        </p:nvSpPr>
        <p:spPr>
          <a:xfrm>
            <a:off x="10735128" y="6560911"/>
            <a:ext cx="2550886" cy="595767"/>
          </a:xfrm>
        </p:spPr>
        <p:txBody>
          <a:bodyPr vert="horz" lIns="91440" tIns="45720" rIns="91440" bIns="45720" rtlCol="0" anchor="t">
            <a:normAutofit/>
          </a:bodyPr>
          <a:lstStyle/>
          <a:p>
            <a:pPr marL="0" indent="0">
              <a:buNone/>
            </a:pPr>
            <a:r>
              <a:rPr lang="en-US" sz="1200">
                <a:cs typeface="Calibri" panose="020F0502020204030204"/>
              </a:rPr>
              <a:t>Updated 5/30/2019</a:t>
            </a:r>
            <a:endParaRPr lang="en-US">
              <a:cs typeface="Calibri" panose="020F0502020204030204"/>
            </a:endParaRPr>
          </a:p>
        </p:txBody>
      </p:sp>
      <p:graphicFrame>
        <p:nvGraphicFramePr>
          <p:cNvPr id="5" name="Table 8">
            <a:extLst>
              <a:ext uri="{FF2B5EF4-FFF2-40B4-BE49-F238E27FC236}">
                <a16:creationId xmlns:a16="http://schemas.microsoft.com/office/drawing/2014/main" id="{F5618A6A-DBE1-46F2-86CC-314F9BC137FB}"/>
              </a:ext>
            </a:extLst>
          </p:cNvPr>
          <p:cNvGraphicFramePr>
            <a:graphicFrameLocks/>
          </p:cNvGraphicFramePr>
          <p:nvPr/>
        </p:nvGraphicFramePr>
        <p:xfrm>
          <a:off x="20320" y="1503680"/>
          <a:ext cx="12195825" cy="3950165"/>
        </p:xfrm>
        <a:graphic>
          <a:graphicData uri="http://schemas.openxmlformats.org/drawingml/2006/table">
            <a:tbl>
              <a:tblPr firstRow="1" bandRow="1">
                <a:tableStyleId>{5C22544A-7EE6-4342-B048-85BDC9FD1C3A}</a:tableStyleId>
              </a:tblPr>
              <a:tblGrid>
                <a:gridCol w="589787">
                  <a:extLst>
                    <a:ext uri="{9D8B030D-6E8A-4147-A177-3AD203B41FA5}">
                      <a16:colId xmlns:a16="http://schemas.microsoft.com/office/drawing/2014/main" val="937482631"/>
                    </a:ext>
                  </a:extLst>
                </a:gridCol>
                <a:gridCol w="1120992">
                  <a:extLst>
                    <a:ext uri="{9D8B030D-6E8A-4147-A177-3AD203B41FA5}">
                      <a16:colId xmlns:a16="http://schemas.microsoft.com/office/drawing/2014/main" val="3283691650"/>
                    </a:ext>
                  </a:extLst>
                </a:gridCol>
                <a:gridCol w="877449">
                  <a:extLst>
                    <a:ext uri="{9D8B030D-6E8A-4147-A177-3AD203B41FA5}">
                      <a16:colId xmlns:a16="http://schemas.microsoft.com/office/drawing/2014/main" val="2281720167"/>
                    </a:ext>
                  </a:extLst>
                </a:gridCol>
                <a:gridCol w="899953">
                  <a:extLst>
                    <a:ext uri="{9D8B030D-6E8A-4147-A177-3AD203B41FA5}">
                      <a16:colId xmlns:a16="http://schemas.microsoft.com/office/drawing/2014/main" val="1261938377"/>
                    </a:ext>
                  </a:extLst>
                </a:gridCol>
                <a:gridCol w="854952">
                  <a:extLst>
                    <a:ext uri="{9D8B030D-6E8A-4147-A177-3AD203B41FA5}">
                      <a16:colId xmlns:a16="http://schemas.microsoft.com/office/drawing/2014/main" val="820368945"/>
                    </a:ext>
                  </a:extLst>
                </a:gridCol>
                <a:gridCol w="892452">
                  <a:extLst>
                    <a:ext uri="{9D8B030D-6E8A-4147-A177-3AD203B41FA5}">
                      <a16:colId xmlns:a16="http://schemas.microsoft.com/office/drawing/2014/main" val="484847268"/>
                    </a:ext>
                  </a:extLst>
                </a:gridCol>
                <a:gridCol w="892452">
                  <a:extLst>
                    <a:ext uri="{9D8B030D-6E8A-4147-A177-3AD203B41FA5}">
                      <a16:colId xmlns:a16="http://schemas.microsoft.com/office/drawing/2014/main" val="1900496981"/>
                    </a:ext>
                  </a:extLst>
                </a:gridCol>
                <a:gridCol w="905253">
                  <a:extLst>
                    <a:ext uri="{9D8B030D-6E8A-4147-A177-3AD203B41FA5}">
                      <a16:colId xmlns:a16="http://schemas.microsoft.com/office/drawing/2014/main" val="2344014072"/>
                    </a:ext>
                  </a:extLst>
                </a:gridCol>
                <a:gridCol w="1033668">
                  <a:extLst>
                    <a:ext uri="{9D8B030D-6E8A-4147-A177-3AD203B41FA5}">
                      <a16:colId xmlns:a16="http://schemas.microsoft.com/office/drawing/2014/main" val="2169435681"/>
                    </a:ext>
                  </a:extLst>
                </a:gridCol>
                <a:gridCol w="1119807">
                  <a:extLst>
                    <a:ext uri="{9D8B030D-6E8A-4147-A177-3AD203B41FA5}">
                      <a16:colId xmlns:a16="http://schemas.microsoft.com/office/drawing/2014/main" val="1708850555"/>
                    </a:ext>
                  </a:extLst>
                </a:gridCol>
                <a:gridCol w="1166191">
                  <a:extLst>
                    <a:ext uri="{9D8B030D-6E8A-4147-A177-3AD203B41FA5}">
                      <a16:colId xmlns:a16="http://schemas.microsoft.com/office/drawing/2014/main" val="138625475"/>
                    </a:ext>
                  </a:extLst>
                </a:gridCol>
                <a:gridCol w="1842869">
                  <a:extLst>
                    <a:ext uri="{9D8B030D-6E8A-4147-A177-3AD203B41FA5}">
                      <a16:colId xmlns:a16="http://schemas.microsoft.com/office/drawing/2014/main" val="994493721"/>
                    </a:ext>
                  </a:extLst>
                </a:gridCol>
              </a:tblGrid>
              <a:tr h="1788393">
                <a:tc>
                  <a:txBody>
                    <a:bodyPr/>
                    <a:lstStyle/>
                    <a:p>
                      <a:pPr lvl="0" algn="ctr">
                        <a:buNone/>
                      </a:pPr>
                      <a:endParaRPr lang="en-US"/>
                    </a:p>
                  </a:txBody>
                  <a:tcPr/>
                </a:tc>
                <a:tc>
                  <a:txBody>
                    <a:bodyPr/>
                    <a:lstStyle/>
                    <a:p>
                      <a:pPr algn="ctr">
                        <a:buNone/>
                      </a:pPr>
                      <a:r>
                        <a:rPr lang="en-US" sz="1600">
                          <a:latin typeface="Calibri"/>
                        </a:rPr>
                        <a:t>Total </a:t>
                      </a:r>
                    </a:p>
                    <a:p>
                      <a:pPr lvl="0" algn="ctr">
                        <a:buNone/>
                      </a:pPr>
                      <a:r>
                        <a:rPr lang="en-US" sz="1600">
                          <a:latin typeface="Calibri"/>
                        </a:rPr>
                        <a:t>Attempts</a:t>
                      </a:r>
                    </a:p>
                    <a:p>
                      <a:pPr lvl="0" algn="ctr">
                        <a:buNone/>
                      </a:pPr>
                      <a:endParaRPr lang="en-US" sz="1600">
                        <a:solidFill>
                          <a:schemeClr val="tx1"/>
                        </a:solidFill>
                        <a:latin typeface="Calibri"/>
                      </a:endParaRPr>
                    </a:p>
                    <a:p>
                      <a:pPr lvl="0" algn="ctr">
                        <a:buNone/>
                      </a:pPr>
                      <a:r>
                        <a:rPr lang="en-US" sz="1600">
                          <a:solidFill>
                            <a:schemeClr val="tx1"/>
                          </a:solidFill>
                          <a:latin typeface="Calibri"/>
                        </a:rPr>
                        <a:t>AMT-</a:t>
                      </a:r>
                      <a:endParaRPr lang="en-US" sz="1600">
                        <a:latin typeface="Calibri"/>
                      </a:endParaRPr>
                    </a:p>
                    <a:p>
                      <a:pPr lvl="0" algn="ctr">
                        <a:buNone/>
                      </a:pPr>
                      <a:r>
                        <a:rPr lang="en-US" sz="1600">
                          <a:solidFill>
                            <a:schemeClr val="tx1"/>
                          </a:solidFill>
                          <a:latin typeface="Calibri"/>
                        </a:rPr>
                        <a:t>East</a:t>
                      </a:r>
                      <a:endParaRPr lang="en-US" sz="1600">
                        <a:latin typeface="Calibri"/>
                      </a:endParaRPr>
                    </a:p>
                    <a:p>
                      <a:pPr lvl="0" algn="ctr">
                        <a:buNone/>
                      </a:pPr>
                      <a:r>
                        <a:rPr lang="en-US" sz="1600" b="1" i="0" u="none" strike="noStrike" noProof="0">
                          <a:solidFill>
                            <a:srgbClr val="FF0000"/>
                          </a:solidFill>
                          <a:latin typeface="Calibri"/>
                        </a:rPr>
                        <a:t>(Peoria)</a:t>
                      </a:r>
                    </a:p>
                    <a:p>
                      <a:pPr lvl="0" algn="ctr">
                        <a:buNone/>
                      </a:pPr>
                      <a:r>
                        <a:rPr lang="en-US" sz="1600" b="1" i="0" u="none" strike="noStrike" noProof="0">
                          <a:solidFill>
                            <a:srgbClr val="FFFF00"/>
                          </a:solidFill>
                          <a:latin typeface="Calibri"/>
                        </a:rPr>
                        <a:t>89,827</a:t>
                      </a:r>
                    </a:p>
                  </a:txBody>
                  <a:tcPr/>
                </a:tc>
                <a:tc>
                  <a:txBody>
                    <a:bodyPr/>
                    <a:lstStyle/>
                    <a:p>
                      <a:pPr lvl="0" algn="ctr">
                        <a:buNone/>
                      </a:pPr>
                      <a:r>
                        <a:rPr lang="en-US" sz="1600">
                          <a:latin typeface="Calibri"/>
                        </a:rPr>
                        <a:t>V-fib/</a:t>
                      </a:r>
                    </a:p>
                    <a:p>
                      <a:pPr lvl="0" algn="ctr">
                        <a:buNone/>
                      </a:pPr>
                      <a:r>
                        <a:rPr lang="en-US" sz="1600">
                          <a:latin typeface="Calibri"/>
                        </a:rPr>
                        <a:t>V-tach </a:t>
                      </a:r>
                    </a:p>
                    <a:p>
                      <a:pPr lvl="0" algn="ctr">
                        <a:buNone/>
                      </a:pPr>
                      <a:endParaRPr lang="en-US" sz="1600">
                        <a:latin typeface="Calibri"/>
                      </a:endParaRPr>
                    </a:p>
                    <a:p>
                      <a:pPr lvl="0" algn="ctr">
                        <a:buNone/>
                      </a:pPr>
                      <a:r>
                        <a:rPr lang="en-US" sz="1600">
                          <a:solidFill>
                            <a:schemeClr val="tx1"/>
                          </a:solidFill>
                          <a:latin typeface="Calibri"/>
                        </a:rPr>
                        <a:t>AMT-East</a:t>
                      </a:r>
                      <a:endParaRPr lang="en-US" sz="1600">
                        <a:latin typeface="Calibri"/>
                      </a:endParaRPr>
                    </a:p>
                    <a:p>
                      <a:pPr lvl="0" algn="ctr">
                        <a:buNone/>
                      </a:pPr>
                      <a:r>
                        <a:rPr lang="en-US" sz="1600" b="1" i="0" u="none" strike="noStrike" noProof="0">
                          <a:solidFill>
                            <a:srgbClr val="FF0000"/>
                          </a:solidFill>
                          <a:latin typeface="Calibri"/>
                        </a:rPr>
                        <a:t>(Peoria)</a:t>
                      </a:r>
                    </a:p>
                    <a:p>
                      <a:pPr lvl="0" algn="ctr">
                        <a:buNone/>
                      </a:pPr>
                      <a:r>
                        <a:rPr lang="en-US" sz="1600" b="1" i="0" u="none" strike="noStrike" noProof="0">
                          <a:solidFill>
                            <a:srgbClr val="FFFF00"/>
                          </a:solidFill>
                          <a:latin typeface="Calibri"/>
                        </a:rPr>
                        <a:t>16,132</a:t>
                      </a:r>
                    </a:p>
                  </a:txBody>
                  <a:tcPr/>
                </a:tc>
                <a:tc>
                  <a:txBody>
                    <a:bodyPr/>
                    <a:lstStyle/>
                    <a:p>
                      <a:pPr lvl="0" algn="ctr">
                        <a:buNone/>
                      </a:pPr>
                      <a:r>
                        <a:rPr lang="en-US" sz="1600" b="1" i="0" u="none" strike="noStrike" noProof="0">
                          <a:solidFill>
                            <a:srgbClr val="FFFFFF"/>
                          </a:solidFill>
                          <a:latin typeface="Calibri"/>
                        </a:rPr>
                        <a:t>Asystole</a:t>
                      </a:r>
                      <a:endParaRPr lang="en-US" sz="1600">
                        <a:latin typeface="Calibri"/>
                      </a:endParaRPr>
                    </a:p>
                    <a:p>
                      <a:pPr lvl="0" algn="ctr">
                        <a:buNone/>
                      </a:pPr>
                      <a:endParaRPr lang="en-US" sz="1600" b="1" i="0" u="none" strike="noStrike" noProof="0">
                        <a:solidFill>
                          <a:srgbClr val="FFFFFF"/>
                        </a:solidFill>
                        <a:latin typeface="Calibri"/>
                      </a:endParaRPr>
                    </a:p>
                    <a:p>
                      <a:pPr lvl="0" algn="ctr">
                        <a:buNone/>
                      </a:pPr>
                      <a:endParaRPr lang="en-US" sz="1600" b="1" i="0" u="none" strike="noStrike" noProof="0">
                        <a:latin typeface="Calibri"/>
                      </a:endParaRPr>
                    </a:p>
                    <a:p>
                      <a:pPr lvl="0" algn="ctr">
                        <a:buNone/>
                      </a:pPr>
                      <a:r>
                        <a:rPr lang="en-US" sz="1600" b="1" i="0" u="none" strike="noStrike" noProof="0">
                          <a:solidFill>
                            <a:schemeClr val="tx1"/>
                          </a:solidFill>
                          <a:latin typeface="Calibri"/>
                        </a:rPr>
                        <a:t>AMT-East</a:t>
                      </a:r>
                      <a:endParaRPr lang="en-US" sz="1600" b="1" i="0" u="none" strike="noStrike" noProof="0">
                        <a:latin typeface="Calibri"/>
                      </a:endParaRPr>
                    </a:p>
                    <a:p>
                      <a:pPr lvl="0" algn="ctr">
                        <a:buNone/>
                      </a:pPr>
                      <a:r>
                        <a:rPr lang="en-US" sz="1600" b="1" i="0" u="none" strike="noStrike" noProof="0">
                          <a:solidFill>
                            <a:srgbClr val="FF0000"/>
                          </a:solidFill>
                          <a:latin typeface="Calibri"/>
                        </a:rPr>
                        <a:t>(Peoria)</a:t>
                      </a:r>
                    </a:p>
                    <a:p>
                      <a:pPr lvl="0" algn="ctr">
                        <a:buNone/>
                      </a:pPr>
                      <a:r>
                        <a:rPr lang="en-US" sz="1600" b="1" i="0" u="none" strike="noStrike" noProof="0">
                          <a:solidFill>
                            <a:srgbClr val="FFFF00"/>
                          </a:solidFill>
                          <a:latin typeface="Calibri"/>
                        </a:rPr>
                        <a:t>43,650</a:t>
                      </a:r>
                    </a:p>
                  </a:txBody>
                  <a:tcPr/>
                </a:tc>
                <a:tc>
                  <a:txBody>
                    <a:bodyPr/>
                    <a:lstStyle/>
                    <a:p>
                      <a:pPr algn="ctr">
                        <a:buNone/>
                      </a:pPr>
                      <a:r>
                        <a:rPr lang="en-US" sz="1600">
                          <a:latin typeface="Calibri"/>
                        </a:rPr>
                        <a:t>PEA</a:t>
                      </a:r>
                    </a:p>
                    <a:p>
                      <a:pPr lvl="0" algn="ctr">
                        <a:buNone/>
                      </a:pPr>
                      <a:endParaRPr lang="en-US" sz="1600">
                        <a:solidFill>
                          <a:schemeClr val="tx1"/>
                        </a:solidFill>
                        <a:latin typeface="Calibri"/>
                      </a:endParaRPr>
                    </a:p>
                    <a:p>
                      <a:pPr lvl="0" algn="ctr">
                        <a:buNone/>
                      </a:pPr>
                      <a:endParaRPr lang="en-US" sz="1600">
                        <a:solidFill>
                          <a:schemeClr val="tx1"/>
                        </a:solidFill>
                        <a:latin typeface="Calibri"/>
                      </a:endParaRPr>
                    </a:p>
                    <a:p>
                      <a:pPr lvl="0" algn="ctr">
                        <a:buNone/>
                      </a:pPr>
                      <a:r>
                        <a:rPr lang="en-US" sz="1600">
                          <a:solidFill>
                            <a:schemeClr val="tx1"/>
                          </a:solidFill>
                          <a:latin typeface="Calibri"/>
                        </a:rPr>
                        <a:t>AMT-East</a:t>
                      </a:r>
                      <a:endParaRPr lang="en-US" sz="1600">
                        <a:latin typeface="Calibri"/>
                      </a:endParaRPr>
                    </a:p>
                    <a:p>
                      <a:pPr lvl="0" algn="ctr">
                        <a:buNone/>
                      </a:pPr>
                      <a:r>
                        <a:rPr lang="en-US" sz="1600" b="1" i="0" u="none" strike="noStrike" noProof="0">
                          <a:solidFill>
                            <a:srgbClr val="FF0000"/>
                          </a:solidFill>
                          <a:latin typeface="Calibri"/>
                        </a:rPr>
                        <a:t>(Peoria)</a:t>
                      </a:r>
                    </a:p>
                    <a:p>
                      <a:pPr lvl="0" algn="ctr">
                        <a:buNone/>
                      </a:pPr>
                      <a:r>
                        <a:rPr lang="en-US" sz="1600" b="1" i="0" u="none" strike="noStrike" noProof="0">
                          <a:solidFill>
                            <a:srgbClr val="FFFF00"/>
                          </a:solidFill>
                          <a:latin typeface="Calibri"/>
                        </a:rPr>
                        <a:t>27,017</a:t>
                      </a:r>
                    </a:p>
                  </a:txBody>
                  <a:tcPr/>
                </a:tc>
                <a:tc>
                  <a:txBody>
                    <a:bodyPr/>
                    <a:lstStyle/>
                    <a:p>
                      <a:pPr algn="ctr">
                        <a:buNone/>
                      </a:pPr>
                      <a:r>
                        <a:rPr lang="en-US" sz="1600">
                          <a:latin typeface="Calibri"/>
                        </a:rPr>
                        <a:t>Field</a:t>
                      </a:r>
                    </a:p>
                    <a:p>
                      <a:pPr lvl="0" algn="ctr">
                        <a:buNone/>
                      </a:pPr>
                      <a:r>
                        <a:rPr lang="en-US" sz="1600">
                          <a:latin typeface="Calibri"/>
                        </a:rPr>
                        <a:t> ROSC</a:t>
                      </a:r>
                    </a:p>
                    <a:p>
                      <a:pPr lvl="0" algn="ctr">
                        <a:buNone/>
                      </a:pPr>
                      <a:endParaRPr lang="en-US" sz="1600">
                        <a:latin typeface="Calibri"/>
                      </a:endParaRPr>
                    </a:p>
                    <a:p>
                      <a:pPr lvl="0" algn="ctr">
                        <a:buNone/>
                      </a:pPr>
                      <a:r>
                        <a:rPr lang="en-US" sz="1600">
                          <a:solidFill>
                            <a:schemeClr val="tx1"/>
                          </a:solidFill>
                          <a:latin typeface="Calibri"/>
                        </a:rPr>
                        <a:t>AMT-East</a:t>
                      </a:r>
                    </a:p>
                    <a:p>
                      <a:pPr lvl="0" algn="ctr">
                        <a:buNone/>
                      </a:pPr>
                      <a:r>
                        <a:rPr lang="en-US" sz="1600" b="1" i="0" u="none" strike="noStrike" noProof="0">
                          <a:solidFill>
                            <a:srgbClr val="FF0000"/>
                          </a:solidFill>
                          <a:latin typeface="Calibri"/>
                        </a:rPr>
                        <a:t>(Peoria)</a:t>
                      </a:r>
                    </a:p>
                    <a:p>
                      <a:pPr lvl="0" algn="ctr">
                        <a:buNone/>
                      </a:pPr>
                      <a:r>
                        <a:rPr lang="en-US" sz="1600" b="1" i="0" u="none" strike="noStrike" noProof="0">
                          <a:solidFill>
                            <a:srgbClr val="FFFF00"/>
                          </a:solidFill>
                          <a:latin typeface="Calibri"/>
                        </a:rPr>
                        <a:t>26,913</a:t>
                      </a:r>
                    </a:p>
                  </a:txBody>
                  <a:tcPr/>
                </a:tc>
                <a:tc>
                  <a:txBody>
                    <a:bodyPr/>
                    <a:lstStyle/>
                    <a:p>
                      <a:pPr lvl="0" algn="ctr">
                        <a:buNone/>
                      </a:pPr>
                      <a:r>
                        <a:rPr lang="en-US" sz="1600">
                          <a:latin typeface="Calibri"/>
                        </a:rPr>
                        <a:t>Field ROSC %</a:t>
                      </a:r>
                    </a:p>
                    <a:p>
                      <a:pPr lvl="0" algn="ctr">
                        <a:buNone/>
                      </a:pPr>
                      <a:endParaRPr lang="en-US" sz="1600">
                        <a:latin typeface="Calibri"/>
                      </a:endParaRPr>
                    </a:p>
                    <a:p>
                      <a:pPr lvl="0" algn="ctr">
                        <a:buNone/>
                      </a:pPr>
                      <a:r>
                        <a:rPr lang="en-US" sz="1600">
                          <a:solidFill>
                            <a:srgbClr val="002060"/>
                          </a:solidFill>
                          <a:latin typeface="Calibri"/>
                        </a:rPr>
                        <a:t>AMT-East</a:t>
                      </a:r>
                    </a:p>
                    <a:p>
                      <a:pPr lvl="0" algn="ctr">
                        <a:buNone/>
                      </a:pPr>
                      <a:r>
                        <a:rPr lang="en-US" sz="1600" b="1" i="0" u="none" strike="noStrike" noProof="0">
                          <a:solidFill>
                            <a:srgbClr val="C00000"/>
                          </a:solidFill>
                          <a:latin typeface="Calibri"/>
                        </a:rPr>
                        <a:t>(Peoria)</a:t>
                      </a:r>
                    </a:p>
                    <a:p>
                      <a:pPr lvl="0" algn="ctr">
                        <a:buNone/>
                      </a:pPr>
                      <a:r>
                        <a:rPr lang="en-US" sz="1600" b="1" i="0" u="none" strike="noStrike" noProof="0">
                          <a:solidFill>
                            <a:srgbClr val="FFFF00"/>
                          </a:solidFill>
                          <a:latin typeface="Calibri"/>
                        </a:rPr>
                        <a:t>30.0%</a:t>
                      </a:r>
                    </a:p>
                  </a:txBody>
                  <a:tcPr/>
                </a:tc>
                <a:tc>
                  <a:txBody>
                    <a:bodyPr/>
                    <a:lstStyle/>
                    <a:p>
                      <a:pPr algn="ctr">
                        <a:buNone/>
                      </a:pPr>
                      <a:r>
                        <a:rPr lang="en-US" sz="1600">
                          <a:latin typeface="Calibri"/>
                        </a:rPr>
                        <a:t>ICU </a:t>
                      </a:r>
                    </a:p>
                    <a:p>
                      <a:pPr lvl="0" algn="ctr">
                        <a:buNone/>
                      </a:pPr>
                      <a:r>
                        <a:rPr lang="en-US" sz="1600">
                          <a:latin typeface="Calibri"/>
                        </a:rPr>
                        <a:t>Admits</a:t>
                      </a:r>
                    </a:p>
                    <a:p>
                      <a:pPr lvl="0" algn="ctr">
                        <a:buNone/>
                      </a:pPr>
                      <a:endParaRPr lang="en-US" sz="1600">
                        <a:latin typeface="Calibri"/>
                      </a:endParaRPr>
                    </a:p>
                    <a:p>
                      <a:pPr lvl="0" algn="ctr">
                        <a:buNone/>
                      </a:pPr>
                      <a:r>
                        <a:rPr lang="en-US" sz="1600">
                          <a:solidFill>
                            <a:schemeClr val="tx1"/>
                          </a:solidFill>
                          <a:latin typeface="Calibri"/>
                        </a:rPr>
                        <a:t>AMT-East</a:t>
                      </a:r>
                    </a:p>
                    <a:p>
                      <a:pPr lvl="0" algn="ctr">
                        <a:buNone/>
                      </a:pPr>
                      <a:r>
                        <a:rPr lang="en-US" sz="1600" b="1" i="0" u="none" strike="noStrike" noProof="0">
                          <a:solidFill>
                            <a:srgbClr val="FF0000"/>
                          </a:solidFill>
                          <a:latin typeface="Calibri"/>
                        </a:rPr>
                        <a:t>(Peoria)</a:t>
                      </a:r>
                    </a:p>
                    <a:p>
                      <a:pPr lvl="0" algn="ctr">
                        <a:buNone/>
                      </a:pPr>
                      <a:r>
                        <a:rPr lang="en-US" sz="1600" b="1" i="0" u="none" strike="noStrike" noProof="0">
                          <a:solidFill>
                            <a:srgbClr val="FFFF00"/>
                          </a:solidFill>
                          <a:latin typeface="Calibri"/>
                        </a:rPr>
                        <a:t>24,729</a:t>
                      </a:r>
                    </a:p>
                  </a:txBody>
                  <a:tcPr/>
                </a:tc>
                <a:tc>
                  <a:txBody>
                    <a:bodyPr/>
                    <a:lstStyle/>
                    <a:p>
                      <a:pPr lvl="0" algn="ctr">
                        <a:buNone/>
                      </a:pPr>
                      <a:r>
                        <a:rPr lang="en-US" sz="1600">
                          <a:latin typeface="Calibri"/>
                        </a:rPr>
                        <a:t>ICU Admits %</a:t>
                      </a:r>
                    </a:p>
                    <a:p>
                      <a:pPr lvl="0" algn="ctr">
                        <a:buNone/>
                      </a:pPr>
                      <a:endParaRPr lang="en-US" sz="1600">
                        <a:solidFill>
                          <a:srgbClr val="002060"/>
                        </a:solidFill>
                        <a:latin typeface="Calibri"/>
                      </a:endParaRPr>
                    </a:p>
                    <a:p>
                      <a:pPr lvl="0" algn="ctr">
                        <a:buNone/>
                      </a:pPr>
                      <a:r>
                        <a:rPr lang="en-US" sz="1600">
                          <a:solidFill>
                            <a:srgbClr val="002060"/>
                          </a:solidFill>
                          <a:latin typeface="Calibri"/>
                        </a:rPr>
                        <a:t>AMT-</a:t>
                      </a:r>
                      <a:endParaRPr lang="en-US"/>
                    </a:p>
                    <a:p>
                      <a:pPr lvl="0" algn="ctr">
                        <a:buNone/>
                      </a:pPr>
                      <a:r>
                        <a:rPr lang="en-US" sz="1600">
                          <a:solidFill>
                            <a:srgbClr val="002060"/>
                          </a:solidFill>
                          <a:latin typeface="Calibri"/>
                        </a:rPr>
                        <a:t>East</a:t>
                      </a:r>
                      <a:endParaRPr lang="en-US"/>
                    </a:p>
                    <a:p>
                      <a:pPr lvl="0" algn="ctr">
                        <a:buNone/>
                      </a:pPr>
                      <a:r>
                        <a:rPr lang="en-US" sz="1600" b="1" i="0" u="none" strike="noStrike" noProof="0">
                          <a:solidFill>
                            <a:srgbClr val="C00000"/>
                          </a:solidFill>
                          <a:latin typeface="Calibri"/>
                        </a:rPr>
                        <a:t>(Peoria)</a:t>
                      </a:r>
                    </a:p>
                    <a:p>
                      <a:pPr lvl="0" algn="ctr">
                        <a:buNone/>
                      </a:pPr>
                      <a:r>
                        <a:rPr lang="en-US" sz="1600" b="1" i="0" u="none" strike="noStrike" noProof="0">
                          <a:solidFill>
                            <a:srgbClr val="FFFF00"/>
                          </a:solidFill>
                          <a:latin typeface="Calibri"/>
                        </a:rPr>
                        <a:t>27.5%</a:t>
                      </a:r>
                    </a:p>
                  </a:txBody>
                  <a:tcPr/>
                </a:tc>
                <a:tc>
                  <a:txBody>
                    <a:bodyPr/>
                    <a:lstStyle/>
                    <a:p>
                      <a:pPr algn="ctr">
                        <a:buNone/>
                      </a:pPr>
                      <a:r>
                        <a:rPr lang="en-US" sz="1600">
                          <a:latin typeface="Calibri"/>
                        </a:rPr>
                        <a:t>Discharged Alive</a:t>
                      </a:r>
                    </a:p>
                    <a:p>
                      <a:pPr lvl="0" algn="ctr">
                        <a:buNone/>
                      </a:pPr>
                      <a:endParaRPr lang="en-US" sz="1600">
                        <a:latin typeface="Calibri"/>
                      </a:endParaRPr>
                    </a:p>
                    <a:p>
                      <a:pPr lvl="0" algn="ctr">
                        <a:buNone/>
                      </a:pPr>
                      <a:r>
                        <a:rPr lang="en-US" sz="1600">
                          <a:solidFill>
                            <a:schemeClr val="tx1"/>
                          </a:solidFill>
                          <a:latin typeface="Calibri"/>
                        </a:rPr>
                        <a:t>AMT-</a:t>
                      </a:r>
                    </a:p>
                    <a:p>
                      <a:pPr lvl="0" algn="ctr">
                        <a:buNone/>
                      </a:pPr>
                      <a:r>
                        <a:rPr lang="en-US" sz="1600">
                          <a:solidFill>
                            <a:schemeClr val="tx1"/>
                          </a:solidFill>
                          <a:latin typeface="Calibri"/>
                        </a:rPr>
                        <a:t>East</a:t>
                      </a:r>
                      <a:endParaRPr lang="en-US" sz="1600">
                        <a:latin typeface="Calibri"/>
                      </a:endParaRPr>
                    </a:p>
                    <a:p>
                      <a:pPr lvl="0" algn="ctr">
                        <a:buNone/>
                      </a:pPr>
                      <a:r>
                        <a:rPr lang="en-US" sz="1600">
                          <a:solidFill>
                            <a:srgbClr val="FF0000"/>
                          </a:solidFill>
                          <a:latin typeface="Calibri"/>
                        </a:rPr>
                        <a:t>(Peoria)</a:t>
                      </a:r>
                    </a:p>
                    <a:p>
                      <a:pPr lvl="0" algn="ctr">
                        <a:buNone/>
                      </a:pPr>
                      <a:r>
                        <a:rPr lang="en-US" sz="1600">
                          <a:solidFill>
                            <a:srgbClr val="FFFF00"/>
                          </a:solidFill>
                          <a:latin typeface="Calibri"/>
                        </a:rPr>
                        <a:t>8,788</a:t>
                      </a:r>
                    </a:p>
                  </a:txBody>
                  <a:tcPr/>
                </a:tc>
                <a:tc>
                  <a:txBody>
                    <a:bodyPr/>
                    <a:lstStyle/>
                    <a:p>
                      <a:pPr lvl="0" algn="ctr">
                        <a:buNone/>
                      </a:pPr>
                      <a:r>
                        <a:rPr lang="en-US" sz="1600" b="1" i="0" u="none" strike="noStrike" noProof="0">
                          <a:solidFill>
                            <a:srgbClr val="FFFFFF"/>
                          </a:solidFill>
                          <a:latin typeface="Calibri"/>
                        </a:rPr>
                        <a:t>Discharged Alive %</a:t>
                      </a:r>
                      <a:endParaRPr lang="en-US" sz="1600" b="1" i="0" u="none" strike="noStrike" noProof="0">
                        <a:latin typeface="Calibri"/>
                      </a:endParaRPr>
                    </a:p>
                    <a:p>
                      <a:pPr lvl="0" algn="ctr">
                        <a:buNone/>
                      </a:pPr>
                      <a:endParaRPr lang="en-US" sz="1600" b="1" i="0" u="none" strike="noStrike" noProof="0">
                        <a:latin typeface="Calibri"/>
                      </a:endParaRPr>
                    </a:p>
                    <a:p>
                      <a:pPr lvl="0" algn="ctr">
                        <a:buNone/>
                      </a:pPr>
                      <a:r>
                        <a:rPr lang="en-US" sz="1600" b="1" i="0" u="none" strike="noStrike" noProof="0">
                          <a:solidFill>
                            <a:srgbClr val="002060"/>
                          </a:solidFill>
                          <a:latin typeface="Calibri"/>
                        </a:rPr>
                        <a:t>AMT</a:t>
                      </a:r>
                      <a:r>
                        <a:rPr lang="en-US" sz="1600" b="1" i="0" u="none" strike="noStrike" noProof="0">
                          <a:solidFill>
                            <a:srgbClr val="0070C0"/>
                          </a:solidFill>
                          <a:latin typeface="Calibri"/>
                        </a:rPr>
                        <a:t>-</a:t>
                      </a:r>
                    </a:p>
                    <a:p>
                      <a:pPr marL="0" lvl="0" indent="0" algn="ctr">
                        <a:buNone/>
                      </a:pPr>
                      <a:r>
                        <a:rPr lang="en-US" sz="1600" b="1" i="0" u="none" strike="noStrike" noProof="0">
                          <a:solidFill>
                            <a:srgbClr val="002060"/>
                          </a:solidFill>
                          <a:latin typeface="Calibri"/>
                        </a:rPr>
                        <a:t>East</a:t>
                      </a:r>
                    </a:p>
                    <a:p>
                      <a:pPr lvl="0" algn="ctr">
                        <a:buNone/>
                      </a:pPr>
                      <a:r>
                        <a:rPr lang="en-US" sz="1600" b="1" i="0" u="none" strike="noStrike" noProof="0">
                          <a:solidFill>
                            <a:srgbClr val="FF0000"/>
                          </a:solidFill>
                          <a:latin typeface="Calibri"/>
                        </a:rPr>
                        <a:t>(Peoria)</a:t>
                      </a:r>
                    </a:p>
                    <a:p>
                      <a:pPr lvl="0" algn="ctr">
                        <a:buNone/>
                      </a:pPr>
                      <a:r>
                        <a:rPr lang="en-US" sz="1600" b="1" i="0" u="none" strike="noStrike" noProof="0">
                          <a:solidFill>
                            <a:srgbClr val="FFFF00"/>
                          </a:solidFill>
                          <a:latin typeface="Calibri"/>
                        </a:rPr>
                        <a:t>9.8%</a:t>
                      </a:r>
                    </a:p>
                  </a:txBody>
                  <a:tcPr/>
                </a:tc>
                <a:tc>
                  <a:txBody>
                    <a:bodyPr/>
                    <a:lstStyle/>
                    <a:p>
                      <a:pPr lvl="0" algn="ctr">
                        <a:buNone/>
                      </a:pPr>
                      <a:r>
                        <a:rPr lang="en-US" sz="1600" b="1" i="0" u="none" strike="noStrike" noProof="0">
                          <a:solidFill>
                            <a:schemeClr val="bg1"/>
                          </a:solidFill>
                          <a:latin typeface="Calibri"/>
                        </a:rPr>
                        <a:t>% of Field ROSC Discharged Alive</a:t>
                      </a:r>
                    </a:p>
                    <a:p>
                      <a:pPr lvl="0" algn="ctr">
                        <a:buNone/>
                      </a:pPr>
                      <a:endParaRPr lang="en-US" sz="1600" b="1" i="0" u="none" strike="noStrike" noProof="0">
                        <a:solidFill>
                          <a:schemeClr val="bg1"/>
                        </a:solidFill>
                        <a:latin typeface="Calibri"/>
                      </a:endParaRPr>
                    </a:p>
                    <a:p>
                      <a:pPr lvl="0" algn="ctr">
                        <a:buNone/>
                      </a:pPr>
                      <a:r>
                        <a:rPr lang="en-US" sz="1600" b="1" i="0" u="none" strike="noStrike" noProof="0">
                          <a:solidFill>
                            <a:schemeClr val="tx1"/>
                          </a:solidFill>
                          <a:latin typeface="Calibri"/>
                        </a:rPr>
                        <a:t>AMT-</a:t>
                      </a:r>
                      <a:endParaRPr lang="en-US" sz="1600" b="1" i="0" u="none" strike="noStrike" noProof="0">
                        <a:latin typeface="Calibri"/>
                      </a:endParaRPr>
                    </a:p>
                    <a:p>
                      <a:pPr lvl="0" algn="ctr">
                        <a:buNone/>
                      </a:pPr>
                      <a:r>
                        <a:rPr lang="en-US" sz="1600" b="1" i="0" u="none" strike="noStrike" noProof="0">
                          <a:solidFill>
                            <a:schemeClr val="tx1"/>
                          </a:solidFill>
                          <a:latin typeface="Calibri"/>
                        </a:rPr>
                        <a:t>East</a:t>
                      </a:r>
                      <a:endParaRPr lang="en-US" sz="1600" b="1" i="0" u="none" strike="noStrike" noProof="0">
                        <a:latin typeface="Calibri"/>
                      </a:endParaRPr>
                    </a:p>
                    <a:p>
                      <a:pPr lvl="0" algn="ctr">
                        <a:buNone/>
                      </a:pPr>
                      <a:r>
                        <a:rPr lang="en-US" sz="1600" b="1" i="0" u="none" strike="noStrike" noProof="0">
                          <a:solidFill>
                            <a:srgbClr val="FF0000"/>
                          </a:solidFill>
                          <a:latin typeface="Calibri"/>
                        </a:rPr>
                        <a:t>(Peoria)</a:t>
                      </a:r>
                    </a:p>
                    <a:p>
                      <a:pPr lvl="0" algn="ctr">
                        <a:buNone/>
                      </a:pPr>
                      <a:r>
                        <a:rPr lang="en-US" sz="1600" b="1" i="0" u="none" strike="noStrike" noProof="0">
                          <a:solidFill>
                            <a:srgbClr val="FFFF00"/>
                          </a:solidFill>
                          <a:latin typeface="Calibri"/>
                        </a:rPr>
                        <a:t>32.7%</a:t>
                      </a:r>
                    </a:p>
                  </a:txBody>
                  <a:tcPr/>
                </a:tc>
                <a:extLst>
                  <a:ext uri="{0D108BD9-81ED-4DB2-BD59-A6C34878D82A}">
                    <a16:rowId xmlns:a16="http://schemas.microsoft.com/office/drawing/2014/main" val="4222337743"/>
                  </a:ext>
                </a:extLst>
              </a:tr>
              <a:tr h="530592">
                <a:tc>
                  <a:txBody>
                    <a:bodyPr/>
                    <a:lstStyle/>
                    <a:p>
                      <a:pPr lvl="0" algn="ctr">
                        <a:buNone/>
                      </a:pPr>
                      <a:r>
                        <a:rPr lang="en-US" sz="1400"/>
                        <a:t>2015</a:t>
                      </a:r>
                    </a:p>
                  </a:txBody>
                  <a:tcPr/>
                </a:tc>
                <a:tc>
                  <a:txBody>
                    <a:bodyPr/>
                    <a:lstStyle/>
                    <a:p>
                      <a:pPr lvl="0" algn="ctr">
                        <a:buNone/>
                      </a:pPr>
                      <a:r>
                        <a:rPr lang="en-US" sz="1400"/>
                        <a:t>228 </a:t>
                      </a:r>
                      <a:r>
                        <a:rPr lang="en-US" sz="1400">
                          <a:solidFill>
                            <a:srgbClr val="FF0000"/>
                          </a:solidFill>
                        </a:rPr>
                        <a:t>(109)</a:t>
                      </a:r>
                      <a:endParaRPr lang="en-US" sz="1400"/>
                    </a:p>
                  </a:txBody>
                  <a:tcPr/>
                </a:tc>
                <a:tc>
                  <a:txBody>
                    <a:bodyPr/>
                    <a:lstStyle/>
                    <a:p>
                      <a:pPr lvl="0" algn="ctr">
                        <a:buNone/>
                      </a:pPr>
                      <a:r>
                        <a:rPr lang="en-US" sz="1400"/>
                        <a:t>57</a:t>
                      </a:r>
                      <a:r>
                        <a:rPr lang="en-US" sz="1400">
                          <a:solidFill>
                            <a:srgbClr val="FF0000"/>
                          </a:solidFill>
                        </a:rPr>
                        <a:t>(26)</a:t>
                      </a:r>
                      <a:endParaRPr lang="en-US" sz="1400"/>
                    </a:p>
                  </a:txBody>
                  <a:tcPr/>
                </a:tc>
                <a:tc>
                  <a:txBody>
                    <a:bodyPr/>
                    <a:lstStyle/>
                    <a:p>
                      <a:pPr lvl="0" algn="ctr">
                        <a:buNone/>
                      </a:pPr>
                      <a:r>
                        <a:rPr lang="en-US" sz="1400">
                          <a:solidFill>
                            <a:schemeClr val="tx1"/>
                          </a:solidFill>
                        </a:rPr>
                        <a:t>94</a:t>
                      </a:r>
                      <a:r>
                        <a:rPr lang="en-US" sz="1400">
                          <a:solidFill>
                            <a:srgbClr val="FF0000"/>
                          </a:solidFill>
                        </a:rPr>
                        <a:t>(40)</a:t>
                      </a:r>
                      <a:endParaRPr lang="en-US"/>
                    </a:p>
                  </a:txBody>
                  <a:tcPr/>
                </a:tc>
                <a:tc>
                  <a:txBody>
                    <a:bodyPr/>
                    <a:lstStyle/>
                    <a:p>
                      <a:pPr lvl="0" algn="ctr">
                        <a:buNone/>
                      </a:pPr>
                      <a:r>
                        <a:rPr lang="en-US" sz="1400">
                          <a:solidFill>
                            <a:schemeClr val="tx1"/>
                          </a:solidFill>
                        </a:rPr>
                        <a:t>77</a:t>
                      </a:r>
                      <a:r>
                        <a:rPr lang="en-US" sz="1400">
                          <a:solidFill>
                            <a:srgbClr val="FF0000"/>
                          </a:solidFill>
                        </a:rPr>
                        <a:t>(43)</a:t>
                      </a:r>
                      <a:endParaRPr lang="en-US" sz="1400"/>
                    </a:p>
                  </a:txBody>
                  <a:tcPr/>
                </a:tc>
                <a:tc>
                  <a:txBody>
                    <a:bodyPr/>
                    <a:lstStyle/>
                    <a:p>
                      <a:pPr lvl="0" algn="ctr">
                        <a:buNone/>
                      </a:pPr>
                      <a:r>
                        <a:rPr lang="en-US" sz="1400"/>
                        <a:t>53 </a:t>
                      </a:r>
                      <a:r>
                        <a:rPr lang="en-US" sz="1400">
                          <a:solidFill>
                            <a:srgbClr val="FF0000"/>
                          </a:solidFill>
                        </a:rPr>
                        <a:t>(28)</a:t>
                      </a:r>
                      <a:endParaRPr lang="en-US" sz="1400"/>
                    </a:p>
                  </a:txBody>
                  <a:tcPr/>
                </a:tc>
                <a:tc>
                  <a:txBody>
                    <a:bodyPr/>
                    <a:lstStyle/>
                    <a:p>
                      <a:pPr lvl="0" algn="ctr">
                        <a:buNone/>
                      </a:pPr>
                      <a:r>
                        <a:rPr lang="en-US" sz="1400">
                          <a:solidFill>
                            <a:srgbClr val="0070C0"/>
                          </a:solidFill>
                        </a:rPr>
                        <a:t>23.2% </a:t>
                      </a:r>
                      <a:endParaRPr lang="en-US"/>
                    </a:p>
                    <a:p>
                      <a:pPr lvl="0" algn="ctr">
                        <a:buNone/>
                      </a:pPr>
                      <a:r>
                        <a:rPr lang="en-US" sz="1400">
                          <a:solidFill>
                            <a:srgbClr val="C00000"/>
                          </a:solidFill>
                        </a:rPr>
                        <a:t>(25.7%)</a:t>
                      </a:r>
                      <a:endParaRPr lang="en-US"/>
                    </a:p>
                  </a:txBody>
                  <a:tcPr/>
                </a:tc>
                <a:tc>
                  <a:txBody>
                    <a:bodyPr/>
                    <a:lstStyle/>
                    <a:p>
                      <a:pPr lvl="0" algn="ctr">
                        <a:buNone/>
                      </a:pPr>
                      <a:r>
                        <a:rPr lang="en-US" sz="1400"/>
                        <a:t>65 </a:t>
                      </a:r>
                      <a:r>
                        <a:rPr lang="en-US" sz="1400">
                          <a:solidFill>
                            <a:srgbClr val="FF0000"/>
                          </a:solidFill>
                        </a:rPr>
                        <a:t>(37)</a:t>
                      </a:r>
                      <a:endParaRPr lang="en-US" sz="1400"/>
                    </a:p>
                  </a:txBody>
                  <a:tcPr/>
                </a:tc>
                <a:tc>
                  <a:txBody>
                    <a:bodyPr/>
                    <a:lstStyle/>
                    <a:p>
                      <a:pPr lvl="0" algn="ctr">
                        <a:buNone/>
                      </a:pPr>
                      <a:r>
                        <a:rPr lang="en-US" sz="1400">
                          <a:solidFill>
                            <a:srgbClr val="0070C0"/>
                          </a:solidFill>
                        </a:rPr>
                        <a:t>28.5% </a:t>
                      </a:r>
                      <a:endParaRPr lang="en-US"/>
                    </a:p>
                    <a:p>
                      <a:pPr lvl="0" algn="ctr">
                        <a:buNone/>
                      </a:pPr>
                      <a:r>
                        <a:rPr lang="en-US" sz="1400">
                          <a:solidFill>
                            <a:srgbClr val="C00000"/>
                          </a:solidFill>
                        </a:rPr>
                        <a:t>(33.9%)</a:t>
                      </a:r>
                      <a:endParaRPr lang="en-US"/>
                    </a:p>
                  </a:txBody>
                  <a:tcPr/>
                </a:tc>
                <a:tc>
                  <a:txBody>
                    <a:bodyPr/>
                    <a:lstStyle/>
                    <a:p>
                      <a:pPr lvl="0" algn="ctr">
                        <a:buNone/>
                      </a:pPr>
                      <a:r>
                        <a:rPr lang="en-US" sz="1400"/>
                        <a:t>25 </a:t>
                      </a:r>
                      <a:r>
                        <a:rPr lang="en-US" sz="1400">
                          <a:solidFill>
                            <a:srgbClr val="FF0000"/>
                          </a:solidFill>
                        </a:rPr>
                        <a:t>(17)</a:t>
                      </a:r>
                      <a:endParaRPr lang="en-US"/>
                    </a:p>
                    <a:p>
                      <a:pPr lvl="0" algn="ctr">
                        <a:buNone/>
                      </a:pPr>
                      <a:endParaRPr lang="en-US" sz="1400">
                        <a:solidFill>
                          <a:srgbClr val="FF0000"/>
                        </a:solidFill>
                      </a:endParaRPr>
                    </a:p>
                  </a:txBody>
                  <a:tcPr/>
                </a:tc>
                <a:tc>
                  <a:txBody>
                    <a:bodyPr/>
                    <a:lstStyle/>
                    <a:p>
                      <a:pPr lvl="0" algn="ctr">
                        <a:buNone/>
                      </a:pPr>
                      <a:r>
                        <a:rPr lang="en-US" sz="1400" b="0" i="0" u="none" strike="noStrike" noProof="0">
                          <a:solidFill>
                            <a:srgbClr val="0070C0"/>
                          </a:solidFill>
                          <a:latin typeface="Franklin Gothic Book"/>
                        </a:rPr>
                        <a:t>11.0%</a:t>
                      </a:r>
                      <a:endParaRPr lang="en-US"/>
                    </a:p>
                    <a:p>
                      <a:pPr lvl="0" algn="ctr">
                        <a:buNone/>
                      </a:pPr>
                      <a:r>
                        <a:rPr lang="en-US" sz="1400" b="0" i="0" u="none" strike="noStrike" noProof="0">
                          <a:solidFill>
                            <a:srgbClr val="FF0000"/>
                          </a:solidFill>
                          <a:latin typeface="Franklin Gothic Book"/>
                        </a:rPr>
                        <a:t>(15.6%)</a:t>
                      </a:r>
                      <a:endParaRPr lang="en-US"/>
                    </a:p>
                  </a:txBody>
                  <a:tcPr/>
                </a:tc>
                <a:tc>
                  <a:txBody>
                    <a:bodyPr/>
                    <a:lstStyle/>
                    <a:p>
                      <a:pPr lvl="0" algn="ctr">
                        <a:buNone/>
                      </a:pPr>
                      <a:r>
                        <a:rPr lang="en-US" sz="1400" b="0" i="0" u="none" strike="noStrike" noProof="0">
                          <a:solidFill>
                            <a:srgbClr val="0070C0"/>
                          </a:solidFill>
                          <a:latin typeface="Franklin Gothic Book"/>
                        </a:rPr>
                        <a:t>47.2%</a:t>
                      </a:r>
                    </a:p>
                    <a:p>
                      <a:pPr lvl="0" algn="ctr">
                        <a:buNone/>
                      </a:pPr>
                      <a:r>
                        <a:rPr lang="en-US" sz="1400" b="0" i="0" u="none" strike="noStrike" noProof="0">
                          <a:solidFill>
                            <a:srgbClr val="FF0000"/>
                          </a:solidFill>
                          <a:latin typeface="Franklin Gothic Book"/>
                        </a:rPr>
                        <a:t>(60.1%)</a:t>
                      </a:r>
                    </a:p>
                  </a:txBody>
                  <a:tcPr/>
                </a:tc>
                <a:extLst>
                  <a:ext uri="{0D108BD9-81ED-4DB2-BD59-A6C34878D82A}">
                    <a16:rowId xmlns:a16="http://schemas.microsoft.com/office/drawing/2014/main" val="1146020346"/>
                  </a:ext>
                </a:extLst>
              </a:tr>
              <a:tr h="520766">
                <a:tc>
                  <a:txBody>
                    <a:bodyPr/>
                    <a:lstStyle/>
                    <a:p>
                      <a:pPr lvl="0" algn="ctr">
                        <a:buNone/>
                      </a:pPr>
                      <a:r>
                        <a:rPr lang="en-US" sz="1400"/>
                        <a:t>2016</a:t>
                      </a:r>
                    </a:p>
                  </a:txBody>
                  <a:tcPr/>
                </a:tc>
                <a:tc>
                  <a:txBody>
                    <a:bodyPr/>
                    <a:lstStyle/>
                    <a:p>
                      <a:pPr lvl="0" algn="ctr">
                        <a:buNone/>
                      </a:pPr>
                      <a:r>
                        <a:rPr lang="en-US" sz="1400"/>
                        <a:t>241 </a:t>
                      </a:r>
                      <a:r>
                        <a:rPr lang="en-US" sz="1400">
                          <a:solidFill>
                            <a:srgbClr val="FF0000"/>
                          </a:solidFill>
                        </a:rPr>
                        <a:t>(129)</a:t>
                      </a:r>
                      <a:endParaRPr lang="en-US" sz="1400"/>
                    </a:p>
                  </a:txBody>
                  <a:tcPr/>
                </a:tc>
                <a:tc>
                  <a:txBody>
                    <a:bodyPr/>
                    <a:lstStyle/>
                    <a:p>
                      <a:pPr lvl="0" algn="ctr">
                        <a:buNone/>
                      </a:pPr>
                      <a:r>
                        <a:rPr lang="en-US" sz="1400"/>
                        <a:t>47</a:t>
                      </a:r>
                      <a:r>
                        <a:rPr lang="en-US" sz="1400">
                          <a:solidFill>
                            <a:srgbClr val="FF0000"/>
                          </a:solidFill>
                        </a:rPr>
                        <a:t>(25)</a:t>
                      </a:r>
                      <a:endParaRPr lang="en-US" sz="1400"/>
                    </a:p>
                  </a:txBody>
                  <a:tcPr/>
                </a:tc>
                <a:tc>
                  <a:txBody>
                    <a:bodyPr/>
                    <a:lstStyle/>
                    <a:p>
                      <a:pPr lvl="0" algn="ctr">
                        <a:buNone/>
                      </a:pPr>
                      <a:r>
                        <a:rPr lang="en-US" sz="1400">
                          <a:solidFill>
                            <a:schemeClr val="tx1"/>
                          </a:solidFill>
                        </a:rPr>
                        <a:t>101</a:t>
                      </a:r>
                      <a:r>
                        <a:rPr lang="en-US" sz="1400">
                          <a:solidFill>
                            <a:srgbClr val="FF0000"/>
                          </a:solidFill>
                        </a:rPr>
                        <a:t>(60)</a:t>
                      </a:r>
                      <a:endParaRPr lang="en-US"/>
                    </a:p>
                  </a:txBody>
                  <a:tcPr/>
                </a:tc>
                <a:tc>
                  <a:txBody>
                    <a:bodyPr/>
                    <a:lstStyle/>
                    <a:p>
                      <a:pPr lvl="0" algn="ctr">
                        <a:buNone/>
                      </a:pPr>
                      <a:r>
                        <a:rPr lang="en-US" sz="1400">
                          <a:solidFill>
                            <a:schemeClr val="tx1"/>
                          </a:solidFill>
                        </a:rPr>
                        <a:t>93</a:t>
                      </a:r>
                      <a:r>
                        <a:rPr lang="en-US" sz="1400">
                          <a:solidFill>
                            <a:srgbClr val="FF0000"/>
                          </a:solidFill>
                        </a:rPr>
                        <a:t>(44)</a:t>
                      </a:r>
                      <a:endParaRPr lang="en-US" sz="1400"/>
                    </a:p>
                  </a:txBody>
                  <a:tcPr/>
                </a:tc>
                <a:tc>
                  <a:txBody>
                    <a:bodyPr/>
                    <a:lstStyle/>
                    <a:p>
                      <a:pPr lvl="0" algn="ctr">
                        <a:buNone/>
                      </a:pPr>
                      <a:r>
                        <a:rPr lang="en-US" sz="1400"/>
                        <a:t>59</a:t>
                      </a:r>
                      <a:r>
                        <a:rPr lang="en-US" sz="1400">
                          <a:solidFill>
                            <a:srgbClr val="FF0000"/>
                          </a:solidFill>
                        </a:rPr>
                        <a:t>(39)</a:t>
                      </a:r>
                      <a:endParaRPr lang="en-US" sz="1400"/>
                    </a:p>
                  </a:txBody>
                  <a:tcPr/>
                </a:tc>
                <a:tc>
                  <a:txBody>
                    <a:bodyPr/>
                    <a:lstStyle/>
                    <a:p>
                      <a:pPr lvl="0" algn="ctr">
                        <a:buNone/>
                      </a:pPr>
                      <a:r>
                        <a:rPr lang="en-US" sz="1400">
                          <a:solidFill>
                            <a:srgbClr val="0070C0"/>
                          </a:solidFill>
                        </a:rPr>
                        <a:t>24.5% </a:t>
                      </a:r>
                      <a:endParaRPr lang="en-US"/>
                    </a:p>
                    <a:p>
                      <a:pPr lvl="0" algn="ctr">
                        <a:buNone/>
                      </a:pPr>
                      <a:r>
                        <a:rPr lang="en-US" sz="1400">
                          <a:solidFill>
                            <a:srgbClr val="C00000"/>
                          </a:solidFill>
                        </a:rPr>
                        <a:t>(30.2%)</a:t>
                      </a:r>
                      <a:endParaRPr lang="en-US"/>
                    </a:p>
                  </a:txBody>
                  <a:tcPr/>
                </a:tc>
                <a:tc>
                  <a:txBody>
                    <a:bodyPr/>
                    <a:lstStyle/>
                    <a:p>
                      <a:pPr lvl="0" algn="ctr">
                        <a:buNone/>
                      </a:pPr>
                      <a:r>
                        <a:rPr lang="en-US" sz="1400"/>
                        <a:t>70 </a:t>
                      </a:r>
                      <a:r>
                        <a:rPr lang="en-US" sz="1400">
                          <a:solidFill>
                            <a:srgbClr val="FF0000"/>
                          </a:solidFill>
                        </a:rPr>
                        <a:t>(48)</a:t>
                      </a:r>
                      <a:endParaRPr lang="en-US" sz="1400"/>
                    </a:p>
                  </a:txBody>
                  <a:tcPr/>
                </a:tc>
                <a:tc>
                  <a:txBody>
                    <a:bodyPr/>
                    <a:lstStyle/>
                    <a:p>
                      <a:pPr lvl="0" algn="ctr">
                        <a:buNone/>
                      </a:pPr>
                      <a:r>
                        <a:rPr lang="en-US" sz="1400">
                          <a:solidFill>
                            <a:srgbClr val="0070C0"/>
                          </a:solidFill>
                        </a:rPr>
                        <a:t>29.0% </a:t>
                      </a:r>
                      <a:endParaRPr lang="en-US"/>
                    </a:p>
                    <a:p>
                      <a:pPr lvl="0" algn="ctr">
                        <a:buNone/>
                      </a:pPr>
                      <a:r>
                        <a:rPr lang="en-US" sz="1400">
                          <a:solidFill>
                            <a:srgbClr val="C00000"/>
                          </a:solidFill>
                        </a:rPr>
                        <a:t>(37.2%)</a:t>
                      </a:r>
                      <a:endParaRPr lang="en-US"/>
                    </a:p>
                  </a:txBody>
                  <a:tcPr/>
                </a:tc>
                <a:tc>
                  <a:txBody>
                    <a:bodyPr/>
                    <a:lstStyle/>
                    <a:p>
                      <a:pPr lvl="0" algn="ctr">
                        <a:buNone/>
                      </a:pPr>
                      <a:r>
                        <a:rPr lang="en-US" sz="1400"/>
                        <a:t>22 </a:t>
                      </a:r>
                      <a:r>
                        <a:rPr lang="en-US" sz="1400">
                          <a:solidFill>
                            <a:srgbClr val="FF0000"/>
                          </a:solidFill>
                        </a:rPr>
                        <a:t>(19)</a:t>
                      </a:r>
                      <a:endParaRPr lang="en-US"/>
                    </a:p>
                    <a:p>
                      <a:pPr lvl="0" algn="ctr">
                        <a:buNone/>
                      </a:pPr>
                      <a:endParaRPr lang="en-US" sz="1400">
                        <a:solidFill>
                          <a:srgbClr val="FF0000"/>
                        </a:solidFill>
                      </a:endParaRPr>
                    </a:p>
                  </a:txBody>
                  <a:tcPr/>
                </a:tc>
                <a:tc>
                  <a:txBody>
                    <a:bodyPr/>
                    <a:lstStyle/>
                    <a:p>
                      <a:pPr lvl="0" algn="ctr">
                        <a:buNone/>
                      </a:pPr>
                      <a:r>
                        <a:rPr lang="en-US" sz="1400" b="0" i="0" u="none" strike="noStrike" noProof="0">
                          <a:solidFill>
                            <a:srgbClr val="0070C0"/>
                          </a:solidFill>
                          <a:latin typeface="Franklin Gothic Book"/>
                        </a:rPr>
                        <a:t>9.1%</a:t>
                      </a:r>
                      <a:endParaRPr lang="en-US"/>
                    </a:p>
                    <a:p>
                      <a:pPr lvl="0" algn="ctr">
                        <a:buNone/>
                      </a:pPr>
                      <a:r>
                        <a:rPr lang="en-US" sz="1400" b="0" i="0" u="none" strike="noStrike" noProof="0">
                          <a:solidFill>
                            <a:srgbClr val="FF0000"/>
                          </a:solidFill>
                          <a:latin typeface="Franklin Gothic Book"/>
                        </a:rPr>
                        <a:t>(14.7%)</a:t>
                      </a:r>
                      <a:endParaRPr lang="en-US"/>
                    </a:p>
                  </a:txBody>
                  <a:tcPr/>
                </a:tc>
                <a:tc>
                  <a:txBody>
                    <a:bodyPr/>
                    <a:lstStyle/>
                    <a:p>
                      <a:pPr lvl="0" algn="ctr">
                        <a:buNone/>
                      </a:pPr>
                      <a:r>
                        <a:rPr lang="en-US" sz="1400" b="0" i="0" u="none" strike="noStrike" noProof="0">
                          <a:solidFill>
                            <a:srgbClr val="0070C0"/>
                          </a:solidFill>
                          <a:latin typeface="Franklin Gothic Book"/>
                        </a:rPr>
                        <a:t>37.3%</a:t>
                      </a:r>
                    </a:p>
                    <a:p>
                      <a:pPr lvl="0" algn="ctr">
                        <a:buNone/>
                      </a:pPr>
                      <a:r>
                        <a:rPr lang="en-US" sz="1400" b="0" i="0" u="none" strike="noStrike" noProof="0">
                          <a:solidFill>
                            <a:srgbClr val="FF0000"/>
                          </a:solidFill>
                          <a:latin typeface="Franklin Gothic Book"/>
                        </a:rPr>
                        <a:t>(48.7%)</a:t>
                      </a:r>
                      <a:endParaRPr lang="en-US" sz="1400" b="0" i="0" u="none" strike="noStrike" noProof="0">
                        <a:latin typeface="Franklin Gothic Book"/>
                      </a:endParaRPr>
                    </a:p>
                  </a:txBody>
                  <a:tcPr/>
                </a:tc>
                <a:extLst>
                  <a:ext uri="{0D108BD9-81ED-4DB2-BD59-A6C34878D82A}">
                    <a16:rowId xmlns:a16="http://schemas.microsoft.com/office/drawing/2014/main" val="1044426691"/>
                  </a:ext>
                </a:extLst>
              </a:tr>
              <a:tr h="520766">
                <a:tc>
                  <a:txBody>
                    <a:bodyPr/>
                    <a:lstStyle/>
                    <a:p>
                      <a:pPr lvl="0" algn="ctr">
                        <a:buNone/>
                      </a:pPr>
                      <a:r>
                        <a:rPr lang="en-US" sz="1400"/>
                        <a:t>2017</a:t>
                      </a:r>
                    </a:p>
                  </a:txBody>
                  <a:tcPr/>
                </a:tc>
                <a:tc>
                  <a:txBody>
                    <a:bodyPr/>
                    <a:lstStyle/>
                    <a:p>
                      <a:pPr lvl="0" algn="ctr">
                        <a:buNone/>
                      </a:pPr>
                      <a:r>
                        <a:rPr lang="en-US" sz="1400"/>
                        <a:t>235 </a:t>
                      </a:r>
                      <a:r>
                        <a:rPr lang="en-US" sz="1400">
                          <a:solidFill>
                            <a:srgbClr val="FF0000"/>
                          </a:solidFill>
                        </a:rPr>
                        <a:t>(124)</a:t>
                      </a:r>
                      <a:endParaRPr lang="en-US" sz="1400"/>
                    </a:p>
                  </a:txBody>
                  <a:tcPr/>
                </a:tc>
                <a:tc>
                  <a:txBody>
                    <a:bodyPr/>
                    <a:lstStyle/>
                    <a:p>
                      <a:pPr lvl="0" algn="ctr">
                        <a:buNone/>
                      </a:pPr>
                      <a:r>
                        <a:rPr lang="en-US" sz="1400"/>
                        <a:t>47</a:t>
                      </a:r>
                      <a:r>
                        <a:rPr lang="en-US" sz="1400">
                          <a:solidFill>
                            <a:srgbClr val="FF0000"/>
                          </a:solidFill>
                        </a:rPr>
                        <a:t>(22)</a:t>
                      </a:r>
                      <a:endParaRPr lang="en-US" sz="1400"/>
                    </a:p>
                  </a:txBody>
                  <a:tcPr/>
                </a:tc>
                <a:tc>
                  <a:txBody>
                    <a:bodyPr/>
                    <a:lstStyle/>
                    <a:p>
                      <a:pPr lvl="0" algn="ctr">
                        <a:buNone/>
                      </a:pPr>
                      <a:r>
                        <a:rPr lang="en-US" sz="1400">
                          <a:solidFill>
                            <a:schemeClr val="tx1"/>
                          </a:solidFill>
                        </a:rPr>
                        <a:t>99</a:t>
                      </a:r>
                      <a:r>
                        <a:rPr lang="en-US" sz="1400">
                          <a:solidFill>
                            <a:srgbClr val="FF0000"/>
                          </a:solidFill>
                        </a:rPr>
                        <a:t>(59)</a:t>
                      </a:r>
                      <a:endParaRPr lang="en-US"/>
                    </a:p>
                  </a:txBody>
                  <a:tcPr/>
                </a:tc>
                <a:tc>
                  <a:txBody>
                    <a:bodyPr/>
                    <a:lstStyle/>
                    <a:p>
                      <a:pPr lvl="0" algn="ctr">
                        <a:buNone/>
                      </a:pPr>
                      <a:r>
                        <a:rPr lang="en-US" sz="1400"/>
                        <a:t>89</a:t>
                      </a:r>
                      <a:r>
                        <a:rPr lang="en-US" sz="1400">
                          <a:solidFill>
                            <a:srgbClr val="FF0000"/>
                          </a:solidFill>
                        </a:rPr>
                        <a:t>(43)</a:t>
                      </a:r>
                      <a:endParaRPr lang="en-US" sz="1400"/>
                    </a:p>
                  </a:txBody>
                  <a:tcPr/>
                </a:tc>
                <a:tc>
                  <a:txBody>
                    <a:bodyPr/>
                    <a:lstStyle/>
                    <a:p>
                      <a:pPr lvl="0" algn="ctr">
                        <a:buNone/>
                      </a:pPr>
                      <a:r>
                        <a:rPr lang="en-US" sz="1400"/>
                        <a:t>57 </a:t>
                      </a:r>
                      <a:r>
                        <a:rPr lang="en-US" sz="1400">
                          <a:solidFill>
                            <a:srgbClr val="FF0000"/>
                          </a:solidFill>
                        </a:rPr>
                        <a:t>(33)</a:t>
                      </a:r>
                      <a:endParaRPr lang="en-US" sz="1400"/>
                    </a:p>
                  </a:txBody>
                  <a:tcPr/>
                </a:tc>
                <a:tc>
                  <a:txBody>
                    <a:bodyPr/>
                    <a:lstStyle/>
                    <a:p>
                      <a:pPr lvl="0" algn="ctr">
                        <a:buNone/>
                      </a:pPr>
                      <a:r>
                        <a:rPr lang="en-US" sz="1400">
                          <a:solidFill>
                            <a:srgbClr val="0070C0"/>
                          </a:solidFill>
                        </a:rPr>
                        <a:t>24.3% </a:t>
                      </a:r>
                      <a:endParaRPr lang="en-US"/>
                    </a:p>
                    <a:p>
                      <a:pPr lvl="0" algn="ctr">
                        <a:buNone/>
                      </a:pPr>
                      <a:r>
                        <a:rPr lang="en-US" sz="1400">
                          <a:solidFill>
                            <a:srgbClr val="C00000"/>
                          </a:solidFill>
                        </a:rPr>
                        <a:t>(26.6%)</a:t>
                      </a:r>
                      <a:endParaRPr lang="en-US"/>
                    </a:p>
                  </a:txBody>
                  <a:tcPr/>
                </a:tc>
                <a:tc>
                  <a:txBody>
                    <a:bodyPr/>
                    <a:lstStyle/>
                    <a:p>
                      <a:pPr lvl="0" algn="ctr">
                        <a:buNone/>
                      </a:pPr>
                      <a:r>
                        <a:rPr lang="en-US" sz="1400"/>
                        <a:t>65 </a:t>
                      </a:r>
                      <a:r>
                        <a:rPr lang="en-US" sz="1400">
                          <a:solidFill>
                            <a:srgbClr val="FF0000"/>
                          </a:solidFill>
                        </a:rPr>
                        <a:t>(37)</a:t>
                      </a:r>
                      <a:endParaRPr lang="en-US" sz="1400"/>
                    </a:p>
                  </a:txBody>
                  <a:tcPr/>
                </a:tc>
                <a:tc>
                  <a:txBody>
                    <a:bodyPr/>
                    <a:lstStyle/>
                    <a:p>
                      <a:pPr lvl="0" algn="ctr">
                        <a:buNone/>
                      </a:pPr>
                      <a:r>
                        <a:rPr lang="en-US" sz="1400">
                          <a:solidFill>
                            <a:srgbClr val="0070C0"/>
                          </a:solidFill>
                        </a:rPr>
                        <a:t>27.7% </a:t>
                      </a:r>
                      <a:endParaRPr lang="en-US"/>
                    </a:p>
                    <a:p>
                      <a:pPr lvl="0" algn="ctr">
                        <a:buNone/>
                      </a:pPr>
                      <a:r>
                        <a:rPr lang="en-US" sz="1400">
                          <a:solidFill>
                            <a:srgbClr val="C00000"/>
                          </a:solidFill>
                        </a:rPr>
                        <a:t>(29.8%)</a:t>
                      </a:r>
                      <a:endParaRPr lang="en-US"/>
                    </a:p>
                  </a:txBody>
                  <a:tcPr/>
                </a:tc>
                <a:tc>
                  <a:txBody>
                    <a:bodyPr/>
                    <a:lstStyle/>
                    <a:p>
                      <a:pPr lvl="0" algn="ctr">
                        <a:buNone/>
                      </a:pPr>
                      <a:r>
                        <a:rPr lang="en-US" sz="1400"/>
                        <a:t>20 </a:t>
                      </a:r>
                      <a:r>
                        <a:rPr lang="en-US" sz="1400">
                          <a:solidFill>
                            <a:srgbClr val="FF0000"/>
                          </a:solidFill>
                        </a:rPr>
                        <a:t>(11)</a:t>
                      </a:r>
                      <a:endParaRPr lang="en-US"/>
                    </a:p>
                    <a:p>
                      <a:pPr lvl="0" algn="ctr">
                        <a:buNone/>
                      </a:pPr>
                      <a:endParaRPr lang="en-US" sz="1400">
                        <a:solidFill>
                          <a:srgbClr val="FF0000"/>
                        </a:solidFill>
                      </a:endParaRPr>
                    </a:p>
                  </a:txBody>
                  <a:tcPr/>
                </a:tc>
                <a:tc>
                  <a:txBody>
                    <a:bodyPr/>
                    <a:lstStyle/>
                    <a:p>
                      <a:pPr lvl="0" algn="ctr">
                        <a:buNone/>
                      </a:pPr>
                      <a:r>
                        <a:rPr lang="en-US" sz="1400" b="0" i="0" u="none" strike="noStrike" noProof="0">
                          <a:solidFill>
                            <a:srgbClr val="0070C0"/>
                          </a:solidFill>
                          <a:latin typeface="Franklin Gothic Book"/>
                        </a:rPr>
                        <a:t>8.5%</a:t>
                      </a:r>
                      <a:endParaRPr lang="en-US"/>
                    </a:p>
                    <a:p>
                      <a:pPr lvl="0" algn="ctr">
                        <a:buNone/>
                      </a:pPr>
                      <a:r>
                        <a:rPr lang="en-US" sz="1400" b="0" i="0" u="none" strike="noStrike" noProof="0">
                          <a:solidFill>
                            <a:srgbClr val="FF0000"/>
                          </a:solidFill>
                          <a:latin typeface="Franklin Gothic Book"/>
                        </a:rPr>
                        <a:t>(8.1%)</a:t>
                      </a:r>
                      <a:endParaRPr lang="en-US"/>
                    </a:p>
                  </a:txBody>
                  <a:tcPr/>
                </a:tc>
                <a:tc>
                  <a:txBody>
                    <a:bodyPr/>
                    <a:lstStyle/>
                    <a:p>
                      <a:pPr lvl="0" algn="ctr">
                        <a:buNone/>
                      </a:pPr>
                      <a:r>
                        <a:rPr lang="en-US" sz="1400" b="0" i="0" u="none" strike="noStrike" noProof="0">
                          <a:solidFill>
                            <a:srgbClr val="0070C0"/>
                          </a:solidFill>
                          <a:latin typeface="Franklin Gothic Book"/>
                        </a:rPr>
                        <a:t>35.1%</a:t>
                      </a:r>
                    </a:p>
                    <a:p>
                      <a:pPr lvl="0" algn="ctr">
                        <a:buNone/>
                      </a:pPr>
                      <a:r>
                        <a:rPr lang="en-US" sz="1400" b="0" i="0" u="none" strike="noStrike" noProof="0">
                          <a:solidFill>
                            <a:srgbClr val="FF0000"/>
                          </a:solidFill>
                          <a:latin typeface="Franklin Gothic Book"/>
                        </a:rPr>
                        <a:t>(33.3%)</a:t>
                      </a:r>
                    </a:p>
                  </a:txBody>
                  <a:tcPr/>
                </a:tc>
                <a:extLst>
                  <a:ext uri="{0D108BD9-81ED-4DB2-BD59-A6C34878D82A}">
                    <a16:rowId xmlns:a16="http://schemas.microsoft.com/office/drawing/2014/main" val="2133333478"/>
                  </a:ext>
                </a:extLst>
              </a:tr>
              <a:tr h="579721">
                <a:tc>
                  <a:txBody>
                    <a:bodyPr/>
                    <a:lstStyle/>
                    <a:p>
                      <a:pPr lvl="0" algn="ctr">
                        <a:buNone/>
                      </a:pPr>
                      <a:r>
                        <a:rPr lang="en-US" sz="1400"/>
                        <a:t>2018</a:t>
                      </a:r>
                    </a:p>
                  </a:txBody>
                  <a:tcPr/>
                </a:tc>
                <a:tc>
                  <a:txBody>
                    <a:bodyPr/>
                    <a:lstStyle/>
                    <a:p>
                      <a:pPr algn="ctr">
                        <a:buNone/>
                      </a:pPr>
                      <a:r>
                        <a:rPr lang="en-US" sz="1400"/>
                        <a:t>265 </a:t>
                      </a:r>
                      <a:r>
                        <a:rPr lang="en-US" sz="1400">
                          <a:solidFill>
                            <a:srgbClr val="FF0000"/>
                          </a:solidFill>
                        </a:rPr>
                        <a:t>(129)</a:t>
                      </a:r>
                      <a:endParaRPr lang="en-US" sz="1400"/>
                    </a:p>
                  </a:txBody>
                  <a:tcPr/>
                </a:tc>
                <a:tc>
                  <a:txBody>
                    <a:bodyPr/>
                    <a:lstStyle/>
                    <a:p>
                      <a:pPr lvl="0" algn="ctr">
                        <a:buNone/>
                      </a:pPr>
                      <a:r>
                        <a:rPr lang="en-US" sz="1400"/>
                        <a:t>57</a:t>
                      </a:r>
                      <a:r>
                        <a:rPr lang="en-US" sz="1400">
                          <a:solidFill>
                            <a:srgbClr val="FF0000"/>
                          </a:solidFill>
                        </a:rPr>
                        <a:t>(28)</a:t>
                      </a:r>
                      <a:endParaRPr lang="en-US" sz="1400"/>
                    </a:p>
                  </a:txBody>
                  <a:tcPr/>
                </a:tc>
                <a:tc>
                  <a:txBody>
                    <a:bodyPr/>
                    <a:lstStyle/>
                    <a:p>
                      <a:pPr lvl="0" algn="ctr">
                        <a:buNone/>
                      </a:pPr>
                      <a:r>
                        <a:rPr lang="en-US" sz="1400">
                          <a:solidFill>
                            <a:schemeClr val="tx1"/>
                          </a:solidFill>
                        </a:rPr>
                        <a:t>108</a:t>
                      </a:r>
                      <a:r>
                        <a:rPr lang="en-US" sz="1400">
                          <a:solidFill>
                            <a:srgbClr val="FF0000"/>
                          </a:solidFill>
                        </a:rPr>
                        <a:t>(58)</a:t>
                      </a:r>
                    </a:p>
                  </a:txBody>
                  <a:tcPr/>
                </a:tc>
                <a:tc>
                  <a:txBody>
                    <a:bodyPr/>
                    <a:lstStyle/>
                    <a:p>
                      <a:pPr algn="ctr">
                        <a:buNone/>
                      </a:pPr>
                      <a:r>
                        <a:rPr lang="en-US" sz="1400"/>
                        <a:t>100</a:t>
                      </a:r>
                      <a:r>
                        <a:rPr lang="en-US" sz="1400">
                          <a:solidFill>
                            <a:srgbClr val="FF0000"/>
                          </a:solidFill>
                        </a:rPr>
                        <a:t>(43)</a:t>
                      </a:r>
                      <a:endParaRPr lang="en-US" sz="1400"/>
                    </a:p>
                  </a:txBody>
                  <a:tcPr/>
                </a:tc>
                <a:tc>
                  <a:txBody>
                    <a:bodyPr/>
                    <a:lstStyle/>
                    <a:p>
                      <a:pPr algn="ctr">
                        <a:buNone/>
                      </a:pPr>
                      <a:r>
                        <a:rPr lang="en-US" sz="1400"/>
                        <a:t>79 </a:t>
                      </a:r>
                      <a:r>
                        <a:rPr lang="en-US" sz="1400">
                          <a:solidFill>
                            <a:srgbClr val="FF0000"/>
                          </a:solidFill>
                        </a:rPr>
                        <a:t>(42)</a:t>
                      </a:r>
                      <a:endParaRPr lang="en-US" sz="1400"/>
                    </a:p>
                  </a:txBody>
                  <a:tcPr/>
                </a:tc>
                <a:tc>
                  <a:txBody>
                    <a:bodyPr/>
                    <a:lstStyle/>
                    <a:p>
                      <a:pPr lvl="0" algn="ctr">
                        <a:buNone/>
                      </a:pPr>
                      <a:r>
                        <a:rPr lang="en-US" sz="1400">
                          <a:solidFill>
                            <a:srgbClr val="0070C0"/>
                          </a:solidFill>
                        </a:rPr>
                        <a:t>29.8% </a:t>
                      </a:r>
                    </a:p>
                    <a:p>
                      <a:pPr lvl="0" algn="ctr">
                        <a:buNone/>
                      </a:pPr>
                      <a:r>
                        <a:rPr lang="en-US" sz="1400">
                          <a:solidFill>
                            <a:srgbClr val="C00000"/>
                          </a:solidFill>
                        </a:rPr>
                        <a:t>(32.6%)</a:t>
                      </a:r>
                    </a:p>
                  </a:txBody>
                  <a:tcPr/>
                </a:tc>
                <a:tc>
                  <a:txBody>
                    <a:bodyPr/>
                    <a:lstStyle/>
                    <a:p>
                      <a:pPr algn="ctr">
                        <a:buNone/>
                      </a:pPr>
                      <a:r>
                        <a:rPr lang="en-US" sz="1400"/>
                        <a:t>80 </a:t>
                      </a:r>
                      <a:r>
                        <a:rPr lang="en-US" sz="1400">
                          <a:solidFill>
                            <a:srgbClr val="FF0000"/>
                          </a:solidFill>
                        </a:rPr>
                        <a:t>(48)</a:t>
                      </a:r>
                      <a:endParaRPr lang="en-US" sz="1400"/>
                    </a:p>
                  </a:txBody>
                  <a:tcPr/>
                </a:tc>
                <a:tc>
                  <a:txBody>
                    <a:bodyPr/>
                    <a:lstStyle/>
                    <a:p>
                      <a:pPr lvl="0" algn="ctr">
                        <a:buNone/>
                      </a:pPr>
                      <a:r>
                        <a:rPr lang="en-US" sz="1400">
                          <a:solidFill>
                            <a:srgbClr val="0070C0"/>
                          </a:solidFill>
                        </a:rPr>
                        <a:t>30.2% </a:t>
                      </a:r>
                    </a:p>
                    <a:p>
                      <a:pPr lvl="0" algn="ctr">
                        <a:buNone/>
                      </a:pPr>
                      <a:r>
                        <a:rPr lang="en-US" sz="1400">
                          <a:solidFill>
                            <a:srgbClr val="C00000"/>
                          </a:solidFill>
                        </a:rPr>
                        <a:t>(37.2%)</a:t>
                      </a:r>
                    </a:p>
                  </a:txBody>
                  <a:tcPr/>
                </a:tc>
                <a:tc>
                  <a:txBody>
                    <a:bodyPr/>
                    <a:lstStyle/>
                    <a:p>
                      <a:pPr algn="ctr">
                        <a:buNone/>
                      </a:pPr>
                      <a:r>
                        <a:rPr lang="en-US" sz="1400"/>
                        <a:t>30 </a:t>
                      </a:r>
                      <a:r>
                        <a:rPr lang="en-US" sz="1400">
                          <a:solidFill>
                            <a:srgbClr val="FF0000"/>
                          </a:solidFill>
                        </a:rPr>
                        <a:t>(19)</a:t>
                      </a:r>
                    </a:p>
                    <a:p>
                      <a:pPr lvl="0" algn="ctr">
                        <a:buNone/>
                      </a:pPr>
                      <a:endParaRPr lang="en-US" sz="1400">
                        <a:solidFill>
                          <a:srgbClr val="FF0000"/>
                        </a:solidFill>
                      </a:endParaRPr>
                    </a:p>
                  </a:txBody>
                  <a:tcPr/>
                </a:tc>
                <a:tc>
                  <a:txBody>
                    <a:bodyPr/>
                    <a:lstStyle/>
                    <a:p>
                      <a:pPr lvl="0" algn="ctr">
                        <a:buNone/>
                      </a:pPr>
                      <a:r>
                        <a:rPr lang="en-US" sz="1400" b="0" i="0" u="none" strike="noStrike" noProof="0">
                          <a:solidFill>
                            <a:srgbClr val="0070C0"/>
                          </a:solidFill>
                          <a:latin typeface="Franklin Gothic Book"/>
                        </a:rPr>
                        <a:t>11.3%</a:t>
                      </a:r>
                      <a:endParaRPr lang="en-US"/>
                    </a:p>
                    <a:p>
                      <a:pPr lvl="0" algn="ctr">
                        <a:buNone/>
                      </a:pPr>
                      <a:r>
                        <a:rPr lang="en-US" sz="1400" b="0" i="0" u="none" strike="noStrike" noProof="0">
                          <a:solidFill>
                            <a:srgbClr val="FF0000"/>
                          </a:solidFill>
                          <a:latin typeface="Franklin Gothic Book"/>
                        </a:rPr>
                        <a:t>(14.7%)</a:t>
                      </a:r>
                      <a:endParaRPr lang="en-US"/>
                    </a:p>
                  </a:txBody>
                  <a:tcPr/>
                </a:tc>
                <a:tc>
                  <a:txBody>
                    <a:bodyPr/>
                    <a:lstStyle/>
                    <a:p>
                      <a:pPr lvl="0" algn="ctr">
                        <a:buNone/>
                      </a:pPr>
                      <a:r>
                        <a:rPr lang="en-US" sz="1400" b="0" i="0" u="none" strike="noStrike" noProof="0">
                          <a:solidFill>
                            <a:srgbClr val="0070C0"/>
                          </a:solidFill>
                          <a:latin typeface="Franklin Gothic Book"/>
                        </a:rPr>
                        <a:t>38.0%</a:t>
                      </a:r>
                    </a:p>
                    <a:p>
                      <a:pPr lvl="0" algn="ctr">
                        <a:buNone/>
                      </a:pPr>
                      <a:r>
                        <a:rPr lang="en-US" sz="1400" b="0" i="0" u="none" strike="noStrike" noProof="0">
                          <a:solidFill>
                            <a:srgbClr val="FF0000"/>
                          </a:solidFill>
                          <a:latin typeface="Franklin Gothic Book"/>
                        </a:rPr>
                        <a:t>(45.2%)</a:t>
                      </a:r>
                    </a:p>
                  </a:txBody>
                  <a:tcPr/>
                </a:tc>
                <a:extLst>
                  <a:ext uri="{0D108BD9-81ED-4DB2-BD59-A6C34878D82A}">
                    <a16:rowId xmlns:a16="http://schemas.microsoft.com/office/drawing/2014/main" val="3245255611"/>
                  </a:ext>
                </a:extLst>
              </a:tr>
            </a:tbl>
          </a:graphicData>
        </a:graphic>
      </p:graphicFrame>
      <p:pic>
        <p:nvPicPr>
          <p:cNvPr id="4" name="Picture 3">
            <a:extLst>
              <a:ext uri="{FF2B5EF4-FFF2-40B4-BE49-F238E27FC236}">
                <a16:creationId xmlns:a16="http://schemas.microsoft.com/office/drawing/2014/main" id="{B58C4FCB-7EFB-4E16-A6F0-20D4AF4776A6}"/>
              </a:ext>
            </a:extLst>
          </p:cNvPr>
          <p:cNvPicPr>
            <a:picLocks noChangeAspect="1"/>
          </p:cNvPicPr>
          <p:nvPr/>
        </p:nvPicPr>
        <p:blipFill>
          <a:blip r:embed="rId2"/>
          <a:stretch>
            <a:fillRect/>
          </a:stretch>
        </p:blipFill>
        <p:spPr>
          <a:xfrm>
            <a:off x="10415006" y="96972"/>
            <a:ext cx="1662224" cy="582168"/>
          </a:xfrm>
          <a:prstGeom prst="rect">
            <a:avLst/>
          </a:prstGeom>
        </p:spPr>
      </p:pic>
      <p:sp>
        <p:nvSpPr>
          <p:cNvPr id="6" name="TextBox 5">
            <a:extLst>
              <a:ext uri="{FF2B5EF4-FFF2-40B4-BE49-F238E27FC236}">
                <a16:creationId xmlns:a16="http://schemas.microsoft.com/office/drawing/2014/main" id="{E036ADF2-0DBF-4FE5-954C-5E7ADFDC133E}"/>
              </a:ext>
            </a:extLst>
          </p:cNvPr>
          <p:cNvSpPr txBox="1"/>
          <p:nvPr/>
        </p:nvSpPr>
        <p:spPr>
          <a:xfrm>
            <a:off x="362857" y="5620052"/>
            <a:ext cx="4793342"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Discharged Alive: </a:t>
            </a:r>
          </a:p>
          <a:p>
            <a:pPr marL="285750" indent="-285750">
              <a:buFont typeface="Arial"/>
              <a:buChar char="•"/>
            </a:pPr>
            <a:r>
              <a:rPr lang="en-US"/>
              <a:t>CPC score 1 or 2: 28 </a:t>
            </a:r>
            <a:r>
              <a:rPr lang="en-US">
                <a:solidFill>
                  <a:srgbClr val="FF0000"/>
                </a:solidFill>
              </a:rPr>
              <a:t>(17) </a:t>
            </a:r>
            <a:r>
              <a:rPr lang="en-US">
                <a:highlight>
                  <a:srgbClr val="FFFF00"/>
                </a:highlight>
              </a:rPr>
              <a:t>(6,952)</a:t>
            </a:r>
            <a:endParaRPr lang="en-US">
              <a:highlight>
                <a:srgbClr val="FFFF00"/>
              </a:highlight>
              <a:cs typeface="Calibri" panose="020F0502020204030204"/>
            </a:endParaRPr>
          </a:p>
          <a:p>
            <a:pPr marL="285750" indent="-285750">
              <a:buFont typeface="Arial"/>
              <a:buChar char="•"/>
            </a:pPr>
            <a:r>
              <a:rPr lang="en-US">
                <a:cs typeface="Calibri" panose="020F0502020204030204"/>
              </a:rPr>
              <a:t>CPC score 3 or 4: 2  </a:t>
            </a:r>
            <a:r>
              <a:rPr lang="en-US">
                <a:solidFill>
                  <a:srgbClr val="FF0000"/>
                </a:solidFill>
                <a:cs typeface="Calibri" panose="020F0502020204030204"/>
              </a:rPr>
              <a:t>(2) </a:t>
            </a:r>
            <a:r>
              <a:rPr lang="en-US">
                <a:highlight>
                  <a:srgbClr val="FFFF00"/>
                </a:highlight>
                <a:cs typeface="Calibri" panose="020F0502020204030204"/>
              </a:rPr>
              <a:t>(1,653)</a:t>
            </a:r>
          </a:p>
          <a:p>
            <a:pPr marL="285750" indent="-285750">
              <a:buFont typeface="Arial"/>
              <a:buChar char="•"/>
            </a:pPr>
            <a:r>
              <a:rPr lang="en-US">
                <a:cs typeface="Calibri" panose="020F0502020204030204"/>
              </a:rPr>
              <a:t>Unknown: 0 </a:t>
            </a:r>
            <a:r>
              <a:rPr lang="en-US">
                <a:solidFill>
                  <a:srgbClr val="FF0000"/>
                </a:solidFill>
                <a:cs typeface="Calibri" panose="020F0502020204030204"/>
              </a:rPr>
              <a:t>(0)</a:t>
            </a:r>
            <a:r>
              <a:rPr lang="en-US">
                <a:cs typeface="Calibri" panose="020F0502020204030204"/>
              </a:rPr>
              <a:t> </a:t>
            </a:r>
            <a:r>
              <a:rPr lang="en-US">
                <a:highlight>
                  <a:srgbClr val="FFFF00"/>
                </a:highlight>
                <a:cs typeface="Calibri" panose="020F0502020204030204"/>
              </a:rPr>
              <a:t>(183)</a:t>
            </a:r>
          </a:p>
        </p:txBody>
      </p:sp>
      <p:sp>
        <p:nvSpPr>
          <p:cNvPr id="7" name="TextBox 6">
            <a:extLst>
              <a:ext uri="{FF2B5EF4-FFF2-40B4-BE49-F238E27FC236}">
                <a16:creationId xmlns:a16="http://schemas.microsoft.com/office/drawing/2014/main" id="{6A9E4ED1-B143-4409-83C6-653421727FDB}"/>
              </a:ext>
            </a:extLst>
          </p:cNvPr>
          <p:cNvSpPr txBox="1"/>
          <p:nvPr/>
        </p:nvSpPr>
        <p:spPr>
          <a:xfrm>
            <a:off x="7747000" y="5850467"/>
            <a:ext cx="4919132"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ighlight>
                  <a:srgbClr val="FFFF00"/>
                </a:highlight>
              </a:rPr>
              <a:t>All data in yellow is 2018 CARES national data</a:t>
            </a:r>
          </a:p>
        </p:txBody>
      </p:sp>
    </p:spTree>
    <p:extLst>
      <p:ext uri="{BB962C8B-B14F-4D97-AF65-F5344CB8AC3E}">
        <p14:creationId xmlns:p14="http://schemas.microsoft.com/office/powerpoint/2010/main" val="392164942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10" descr="A screenshot of a cell phone&#10;&#10;Description generated with very high confidence">
            <a:extLst>
              <a:ext uri="{FF2B5EF4-FFF2-40B4-BE49-F238E27FC236}">
                <a16:creationId xmlns:a16="http://schemas.microsoft.com/office/drawing/2014/main" id="{0BFABCE9-CCA8-4A6A-BE0C-7C6B06B0446F}"/>
              </a:ext>
            </a:extLst>
          </p:cNvPr>
          <p:cNvPicPr>
            <a:picLocks noChangeAspect="1"/>
          </p:cNvPicPr>
          <p:nvPr/>
        </p:nvPicPr>
        <p:blipFill>
          <a:blip r:embed="rId2"/>
          <a:stretch>
            <a:fillRect/>
          </a:stretch>
        </p:blipFill>
        <p:spPr>
          <a:xfrm>
            <a:off x="972273" y="258636"/>
            <a:ext cx="5193173" cy="3312020"/>
          </a:xfrm>
          <a:prstGeom prst="rect">
            <a:avLst/>
          </a:prstGeom>
        </p:spPr>
      </p:pic>
      <p:pic>
        <p:nvPicPr>
          <p:cNvPr id="12" name="Picture 12" descr="A screenshot of a cell phone&#10;&#10;Description generated with very high confidence">
            <a:extLst>
              <a:ext uri="{FF2B5EF4-FFF2-40B4-BE49-F238E27FC236}">
                <a16:creationId xmlns:a16="http://schemas.microsoft.com/office/drawing/2014/main" id="{5A3C4432-F74B-4C07-87D3-49C836545274}"/>
              </a:ext>
            </a:extLst>
          </p:cNvPr>
          <p:cNvPicPr>
            <a:picLocks noChangeAspect="1"/>
          </p:cNvPicPr>
          <p:nvPr/>
        </p:nvPicPr>
        <p:blipFill>
          <a:blip r:embed="rId3"/>
          <a:stretch>
            <a:fillRect/>
          </a:stretch>
        </p:blipFill>
        <p:spPr>
          <a:xfrm>
            <a:off x="6238755" y="3452478"/>
            <a:ext cx="5453605" cy="3280765"/>
          </a:xfrm>
          <a:prstGeom prst="rect">
            <a:avLst/>
          </a:prstGeom>
        </p:spPr>
      </p:pic>
    </p:spTree>
    <p:extLst>
      <p:ext uri="{BB962C8B-B14F-4D97-AF65-F5344CB8AC3E}">
        <p14:creationId xmlns:p14="http://schemas.microsoft.com/office/powerpoint/2010/main" val="3484588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4" descr="A screenshot of a cell phone&#10;&#10;Description generated with very high confidence">
            <a:extLst>
              <a:ext uri="{FF2B5EF4-FFF2-40B4-BE49-F238E27FC236}">
                <a16:creationId xmlns:a16="http://schemas.microsoft.com/office/drawing/2014/main" id="{96909B5B-382F-4DE7-B9F8-742294FE8031}"/>
              </a:ext>
            </a:extLst>
          </p:cNvPr>
          <p:cNvPicPr>
            <a:picLocks noChangeAspect="1"/>
          </p:cNvPicPr>
          <p:nvPr/>
        </p:nvPicPr>
        <p:blipFill>
          <a:blip r:embed="rId2"/>
          <a:stretch>
            <a:fillRect/>
          </a:stretch>
        </p:blipFill>
        <p:spPr>
          <a:xfrm>
            <a:off x="846881" y="191789"/>
            <a:ext cx="5530769" cy="3329964"/>
          </a:xfrm>
          <a:prstGeom prst="rect">
            <a:avLst/>
          </a:prstGeom>
        </p:spPr>
      </p:pic>
      <p:pic>
        <p:nvPicPr>
          <p:cNvPr id="6" name="Picture 6" descr="A screenshot of a cell phone&#10;&#10;Description generated with very high confidence">
            <a:extLst>
              <a:ext uri="{FF2B5EF4-FFF2-40B4-BE49-F238E27FC236}">
                <a16:creationId xmlns:a16="http://schemas.microsoft.com/office/drawing/2014/main" id="{EAEE9B39-D5D5-4296-9680-65AD84BA5662}"/>
              </a:ext>
            </a:extLst>
          </p:cNvPr>
          <p:cNvPicPr>
            <a:picLocks noChangeAspect="1"/>
          </p:cNvPicPr>
          <p:nvPr/>
        </p:nvPicPr>
        <p:blipFill>
          <a:blip r:embed="rId3"/>
          <a:stretch>
            <a:fillRect/>
          </a:stretch>
        </p:blipFill>
        <p:spPr>
          <a:xfrm>
            <a:off x="6547412" y="3519510"/>
            <a:ext cx="5453605" cy="3281737"/>
          </a:xfrm>
          <a:prstGeom prst="rect">
            <a:avLst/>
          </a:prstGeom>
        </p:spPr>
      </p:pic>
    </p:spTree>
    <p:extLst>
      <p:ext uri="{BB962C8B-B14F-4D97-AF65-F5344CB8AC3E}">
        <p14:creationId xmlns:p14="http://schemas.microsoft.com/office/powerpoint/2010/main" val="2226009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4C87E-5C3C-4934-B798-09CF199BDDE9}"/>
              </a:ext>
            </a:extLst>
          </p:cNvPr>
          <p:cNvSpPr>
            <a:spLocks noGrp="1"/>
          </p:cNvSpPr>
          <p:nvPr>
            <p:ph type="title"/>
          </p:nvPr>
        </p:nvSpPr>
        <p:spPr>
          <a:xfrm>
            <a:off x="760359" y="-155712"/>
            <a:ext cx="10774278" cy="1485900"/>
          </a:xfrm>
        </p:spPr>
        <p:txBody>
          <a:bodyPr>
            <a:normAutofit fontScale="90000"/>
          </a:bodyPr>
          <a:lstStyle/>
          <a:p>
            <a:pPr algn="ctr"/>
            <a:br>
              <a:rPr lang="en-US"/>
            </a:br>
            <a:r>
              <a:rPr lang="en-US"/>
              <a:t>AMT </a:t>
            </a:r>
            <a:r>
              <a:rPr lang="en-US">
                <a:solidFill>
                  <a:srgbClr val="0070C0"/>
                </a:solidFill>
              </a:rPr>
              <a:t>Bystander Witnessed</a:t>
            </a:r>
            <a:r>
              <a:rPr lang="en-US"/>
              <a:t> </a:t>
            </a:r>
            <a:r>
              <a:rPr lang="en-US" b="1">
                <a:solidFill>
                  <a:srgbClr val="0070C0"/>
                </a:solidFill>
              </a:rPr>
              <a:t>V-fib/V-tach</a:t>
            </a:r>
            <a:r>
              <a:rPr lang="en-US"/>
              <a:t> </a:t>
            </a:r>
            <a:br>
              <a:rPr lang="en-US"/>
            </a:br>
            <a:r>
              <a:rPr lang="en-US"/>
              <a:t>Cardiac Arrests</a:t>
            </a:r>
          </a:p>
        </p:txBody>
      </p:sp>
      <p:graphicFrame>
        <p:nvGraphicFramePr>
          <p:cNvPr id="8" name="Table 8">
            <a:extLst>
              <a:ext uri="{FF2B5EF4-FFF2-40B4-BE49-F238E27FC236}">
                <a16:creationId xmlns:a16="http://schemas.microsoft.com/office/drawing/2014/main" id="{5FB0FEAE-EB45-4B83-90A5-50F54F9C2AD7}"/>
              </a:ext>
            </a:extLst>
          </p:cNvPr>
          <p:cNvGraphicFramePr>
            <a:graphicFrameLocks noGrp="1"/>
          </p:cNvGraphicFramePr>
          <p:nvPr>
            <p:ph idx="1"/>
          </p:nvPr>
        </p:nvGraphicFramePr>
        <p:xfrm>
          <a:off x="551447" y="1614237"/>
          <a:ext cx="11425376" cy="4130538"/>
        </p:xfrm>
        <a:graphic>
          <a:graphicData uri="http://schemas.openxmlformats.org/drawingml/2006/table">
            <a:tbl>
              <a:tblPr firstRow="1" bandRow="1">
                <a:tableStyleId>{5C22544A-7EE6-4342-B048-85BDC9FD1C3A}</a:tableStyleId>
              </a:tblPr>
              <a:tblGrid>
                <a:gridCol w="695449">
                  <a:extLst>
                    <a:ext uri="{9D8B030D-6E8A-4147-A177-3AD203B41FA5}">
                      <a16:colId xmlns:a16="http://schemas.microsoft.com/office/drawing/2014/main" val="937482631"/>
                    </a:ext>
                  </a:extLst>
                </a:gridCol>
                <a:gridCol w="1014211">
                  <a:extLst>
                    <a:ext uri="{9D8B030D-6E8A-4147-A177-3AD203B41FA5}">
                      <a16:colId xmlns:a16="http://schemas.microsoft.com/office/drawing/2014/main" val="3283691650"/>
                    </a:ext>
                  </a:extLst>
                </a:gridCol>
                <a:gridCol w="1127308">
                  <a:extLst>
                    <a:ext uri="{9D8B030D-6E8A-4147-A177-3AD203B41FA5}">
                      <a16:colId xmlns:a16="http://schemas.microsoft.com/office/drawing/2014/main" val="820368945"/>
                    </a:ext>
                  </a:extLst>
                </a:gridCol>
                <a:gridCol w="1127308">
                  <a:extLst>
                    <a:ext uri="{9D8B030D-6E8A-4147-A177-3AD203B41FA5}">
                      <a16:colId xmlns:a16="http://schemas.microsoft.com/office/drawing/2014/main" val="484847268"/>
                    </a:ext>
                  </a:extLst>
                </a:gridCol>
                <a:gridCol w="1127308">
                  <a:extLst>
                    <a:ext uri="{9D8B030D-6E8A-4147-A177-3AD203B41FA5}">
                      <a16:colId xmlns:a16="http://schemas.microsoft.com/office/drawing/2014/main" val="1900496981"/>
                    </a:ext>
                  </a:extLst>
                </a:gridCol>
                <a:gridCol w="1127308">
                  <a:extLst>
                    <a:ext uri="{9D8B030D-6E8A-4147-A177-3AD203B41FA5}">
                      <a16:colId xmlns:a16="http://schemas.microsoft.com/office/drawing/2014/main" val="2344014072"/>
                    </a:ext>
                  </a:extLst>
                </a:gridCol>
                <a:gridCol w="1029400">
                  <a:extLst>
                    <a:ext uri="{9D8B030D-6E8A-4147-A177-3AD203B41FA5}">
                      <a16:colId xmlns:a16="http://schemas.microsoft.com/office/drawing/2014/main" val="2169435681"/>
                    </a:ext>
                  </a:extLst>
                </a:gridCol>
                <a:gridCol w="1225212">
                  <a:extLst>
                    <a:ext uri="{9D8B030D-6E8A-4147-A177-3AD203B41FA5}">
                      <a16:colId xmlns:a16="http://schemas.microsoft.com/office/drawing/2014/main" val="1708850555"/>
                    </a:ext>
                  </a:extLst>
                </a:gridCol>
                <a:gridCol w="1225212">
                  <a:extLst>
                    <a:ext uri="{9D8B030D-6E8A-4147-A177-3AD203B41FA5}">
                      <a16:colId xmlns:a16="http://schemas.microsoft.com/office/drawing/2014/main" val="889738231"/>
                    </a:ext>
                  </a:extLst>
                </a:gridCol>
                <a:gridCol w="1726660">
                  <a:extLst>
                    <a:ext uri="{9D8B030D-6E8A-4147-A177-3AD203B41FA5}">
                      <a16:colId xmlns:a16="http://schemas.microsoft.com/office/drawing/2014/main" val="789253700"/>
                    </a:ext>
                  </a:extLst>
                </a:gridCol>
              </a:tblGrid>
              <a:tr h="1678405">
                <a:tc>
                  <a:txBody>
                    <a:bodyPr/>
                    <a:lstStyle/>
                    <a:p>
                      <a:pPr lvl="0" algn="ctr">
                        <a:buNone/>
                      </a:pPr>
                      <a:endParaRPr lang="en-US"/>
                    </a:p>
                  </a:txBody>
                  <a:tcPr/>
                </a:tc>
                <a:tc>
                  <a:txBody>
                    <a:bodyPr/>
                    <a:lstStyle/>
                    <a:p>
                      <a:pPr algn="ctr">
                        <a:buNone/>
                      </a:pPr>
                      <a:r>
                        <a:rPr lang="en-US" sz="1600" b="0">
                          <a:latin typeface="Calibri"/>
                        </a:rPr>
                        <a:t>Total  </a:t>
                      </a:r>
                      <a:endParaRPr lang="en-US" sz="1600">
                        <a:latin typeface="Calibri"/>
                      </a:endParaRPr>
                    </a:p>
                    <a:p>
                      <a:pPr lvl="0" algn="ctr">
                        <a:buNone/>
                      </a:pPr>
                      <a:r>
                        <a:rPr lang="en-US" sz="1600" b="0">
                          <a:latin typeface="Calibri"/>
                        </a:rPr>
                        <a:t>Attempts</a:t>
                      </a:r>
                    </a:p>
                    <a:p>
                      <a:pPr lvl="0" algn="ctr">
                        <a:buNone/>
                      </a:pPr>
                      <a:endParaRPr lang="en-US" sz="1600" b="0">
                        <a:solidFill>
                          <a:schemeClr val="tx1"/>
                        </a:solidFill>
                        <a:latin typeface="Calibri"/>
                      </a:endParaRPr>
                    </a:p>
                    <a:p>
                      <a:pPr lvl="0" algn="ctr">
                        <a:buNone/>
                      </a:pPr>
                      <a:r>
                        <a:rPr lang="en-US" sz="1600" b="0">
                          <a:solidFill>
                            <a:schemeClr val="tx1"/>
                          </a:solidFill>
                          <a:latin typeface="Calibri"/>
                        </a:rPr>
                        <a:t>AMT-East</a:t>
                      </a:r>
                      <a:endParaRPr lang="en-US" sz="1600">
                        <a:latin typeface="Calibri"/>
                      </a:endParaRPr>
                    </a:p>
                    <a:p>
                      <a:pPr lvl="0" algn="ctr">
                        <a:buNone/>
                      </a:pPr>
                      <a:r>
                        <a:rPr lang="en-US" sz="1600" b="0" i="0" u="none" strike="noStrike" noProof="0">
                          <a:solidFill>
                            <a:srgbClr val="FF0000"/>
                          </a:solidFill>
                          <a:latin typeface="Calibri"/>
                        </a:rPr>
                        <a:t>(Peoria)</a:t>
                      </a:r>
                    </a:p>
                    <a:p>
                      <a:pPr lvl="0" algn="ctr">
                        <a:buNone/>
                      </a:pPr>
                      <a:r>
                        <a:rPr lang="en-US" sz="1600" b="1" i="0" u="none" strike="noStrike" noProof="0">
                          <a:solidFill>
                            <a:srgbClr val="FFFF00"/>
                          </a:solidFill>
                          <a:latin typeface="Calibri"/>
                        </a:rPr>
                        <a:t>89,827</a:t>
                      </a:r>
                    </a:p>
                  </a:txBody>
                  <a:tcPr/>
                </a:tc>
                <a:tc>
                  <a:txBody>
                    <a:bodyPr/>
                    <a:lstStyle/>
                    <a:p>
                      <a:pPr algn="ctr">
                        <a:buNone/>
                      </a:pPr>
                      <a:r>
                        <a:rPr lang="en-US" sz="1600" b="0">
                          <a:latin typeface="Calibri"/>
                        </a:rPr>
                        <a:t>Bystander Witnessed </a:t>
                      </a:r>
                      <a:r>
                        <a:rPr lang="en-US" sz="1600" b="0" err="1">
                          <a:latin typeface="Calibri"/>
                        </a:rPr>
                        <a:t>Vfib</a:t>
                      </a:r>
                      <a:r>
                        <a:rPr lang="en-US" sz="1600" b="0">
                          <a:latin typeface="Calibri"/>
                        </a:rPr>
                        <a:t>/</a:t>
                      </a:r>
                      <a:r>
                        <a:rPr lang="en-US" sz="1600" b="0" err="1">
                          <a:latin typeface="Calibri"/>
                        </a:rPr>
                        <a:t>Vtach</a:t>
                      </a:r>
                      <a:endParaRPr lang="en-US" sz="1600" b="0">
                        <a:latin typeface="Calibri"/>
                      </a:endParaRPr>
                    </a:p>
                    <a:p>
                      <a:pPr lvl="0" algn="ctr">
                        <a:buNone/>
                      </a:pPr>
                      <a:r>
                        <a:rPr lang="en-US" sz="1600" b="0">
                          <a:solidFill>
                            <a:schemeClr val="tx1"/>
                          </a:solidFill>
                          <a:latin typeface="Calibri"/>
                        </a:rPr>
                        <a:t>AMT-East</a:t>
                      </a:r>
                    </a:p>
                    <a:p>
                      <a:pPr lvl="0" algn="ctr">
                        <a:buNone/>
                      </a:pPr>
                      <a:r>
                        <a:rPr lang="en-US" sz="1600" b="0" i="0" u="none" strike="noStrike" noProof="0">
                          <a:solidFill>
                            <a:srgbClr val="FF0000"/>
                          </a:solidFill>
                          <a:latin typeface="Calibri"/>
                        </a:rPr>
                        <a:t>(Peoria)</a:t>
                      </a:r>
                    </a:p>
                    <a:p>
                      <a:pPr lvl="0" algn="ctr">
                        <a:buNone/>
                      </a:pPr>
                      <a:r>
                        <a:rPr lang="en-US" sz="1600" b="1" i="0" u="none" strike="noStrike" noProof="0">
                          <a:solidFill>
                            <a:srgbClr val="FFFF00"/>
                          </a:solidFill>
                          <a:latin typeface="Calibri"/>
                        </a:rPr>
                        <a:t>9,704</a:t>
                      </a:r>
                    </a:p>
                  </a:txBody>
                  <a:tcPr/>
                </a:tc>
                <a:tc>
                  <a:txBody>
                    <a:bodyPr/>
                    <a:lstStyle/>
                    <a:p>
                      <a:pPr algn="ctr">
                        <a:buNone/>
                      </a:pPr>
                      <a:r>
                        <a:rPr lang="en-US" sz="1600" b="0">
                          <a:latin typeface="Calibri"/>
                        </a:rPr>
                        <a:t>Field ROSC</a:t>
                      </a:r>
                    </a:p>
                    <a:p>
                      <a:pPr lvl="0" algn="ctr">
                        <a:buNone/>
                      </a:pPr>
                      <a:endParaRPr lang="en-US" sz="1600" b="0">
                        <a:latin typeface="Calibri"/>
                      </a:endParaRPr>
                    </a:p>
                    <a:p>
                      <a:pPr lvl="0" algn="ctr">
                        <a:buNone/>
                      </a:pPr>
                      <a:endParaRPr lang="en-US" sz="1600" b="0">
                        <a:latin typeface="Calibri"/>
                      </a:endParaRPr>
                    </a:p>
                    <a:p>
                      <a:pPr lvl="0" algn="ctr">
                        <a:buNone/>
                      </a:pPr>
                      <a:r>
                        <a:rPr lang="en-US" sz="1600" b="0">
                          <a:solidFill>
                            <a:schemeClr val="tx1"/>
                          </a:solidFill>
                          <a:latin typeface="Calibri"/>
                        </a:rPr>
                        <a:t>AMT-East</a:t>
                      </a:r>
                    </a:p>
                    <a:p>
                      <a:pPr lvl="0" algn="ctr">
                        <a:buNone/>
                      </a:pPr>
                      <a:r>
                        <a:rPr lang="en-US" sz="1600" b="0" i="0" u="none" strike="noStrike" noProof="0">
                          <a:solidFill>
                            <a:srgbClr val="FF0000"/>
                          </a:solidFill>
                          <a:latin typeface="Calibri"/>
                        </a:rPr>
                        <a:t>(Peoria)</a:t>
                      </a:r>
                    </a:p>
                    <a:p>
                      <a:pPr lvl="0" algn="ctr">
                        <a:buNone/>
                      </a:pPr>
                      <a:r>
                        <a:rPr lang="en-US" sz="1600" b="1" i="0" u="none" strike="noStrike" noProof="0">
                          <a:solidFill>
                            <a:srgbClr val="FFFF00"/>
                          </a:solidFill>
                          <a:latin typeface="Calibri"/>
                        </a:rPr>
                        <a:t>5,123</a:t>
                      </a:r>
                    </a:p>
                  </a:txBody>
                  <a:tcPr/>
                </a:tc>
                <a:tc>
                  <a:txBody>
                    <a:bodyPr/>
                    <a:lstStyle/>
                    <a:p>
                      <a:pPr lvl="0" algn="ctr">
                        <a:buNone/>
                      </a:pPr>
                      <a:r>
                        <a:rPr lang="en-US" sz="1600" b="0">
                          <a:latin typeface="Calibri"/>
                        </a:rPr>
                        <a:t>Field ROSC %</a:t>
                      </a:r>
                    </a:p>
                    <a:p>
                      <a:pPr lvl="0" algn="ctr">
                        <a:buNone/>
                      </a:pPr>
                      <a:endParaRPr lang="en-US" sz="1600" b="0">
                        <a:latin typeface="Calibri"/>
                      </a:endParaRPr>
                    </a:p>
                    <a:p>
                      <a:pPr lvl="0" algn="ctr">
                        <a:buNone/>
                      </a:pPr>
                      <a:r>
                        <a:rPr lang="en-US" sz="1600" b="0">
                          <a:solidFill>
                            <a:srgbClr val="002060"/>
                          </a:solidFill>
                          <a:latin typeface="Calibri"/>
                        </a:rPr>
                        <a:t>AMT-East</a:t>
                      </a:r>
                    </a:p>
                    <a:p>
                      <a:pPr lvl="0" algn="ctr">
                        <a:buNone/>
                      </a:pPr>
                      <a:r>
                        <a:rPr lang="en-US" sz="1600" b="0" i="0" u="none" strike="noStrike" noProof="0">
                          <a:solidFill>
                            <a:srgbClr val="C00000"/>
                          </a:solidFill>
                          <a:latin typeface="Calibri"/>
                        </a:rPr>
                        <a:t>(Peoria)</a:t>
                      </a:r>
                    </a:p>
                    <a:p>
                      <a:pPr lvl="0" algn="ctr">
                        <a:buNone/>
                      </a:pPr>
                      <a:r>
                        <a:rPr lang="en-US" sz="1600" b="1" i="0" u="none" strike="noStrike" noProof="0">
                          <a:solidFill>
                            <a:srgbClr val="FFFF00"/>
                          </a:solidFill>
                          <a:latin typeface="Calibri"/>
                        </a:rPr>
                        <a:t>52.8%</a:t>
                      </a:r>
                    </a:p>
                  </a:txBody>
                  <a:tcPr/>
                </a:tc>
                <a:tc>
                  <a:txBody>
                    <a:bodyPr/>
                    <a:lstStyle/>
                    <a:p>
                      <a:pPr algn="ctr">
                        <a:buNone/>
                      </a:pPr>
                      <a:r>
                        <a:rPr lang="en-US" sz="1600" b="0">
                          <a:latin typeface="Calibri"/>
                        </a:rPr>
                        <a:t>ICU Admits</a:t>
                      </a:r>
                    </a:p>
                    <a:p>
                      <a:pPr lvl="0" algn="ctr">
                        <a:buNone/>
                      </a:pPr>
                      <a:endParaRPr lang="en-US" sz="1600" b="0">
                        <a:latin typeface="Calibri"/>
                      </a:endParaRPr>
                    </a:p>
                    <a:p>
                      <a:pPr lvl="0" algn="ctr">
                        <a:buNone/>
                      </a:pPr>
                      <a:endParaRPr lang="en-US" sz="1600" b="0">
                        <a:latin typeface="Calibri"/>
                      </a:endParaRPr>
                    </a:p>
                    <a:p>
                      <a:pPr lvl="0" algn="ctr">
                        <a:buNone/>
                      </a:pPr>
                      <a:r>
                        <a:rPr lang="en-US" sz="1600" b="0">
                          <a:solidFill>
                            <a:schemeClr val="tx1"/>
                          </a:solidFill>
                          <a:latin typeface="Calibri"/>
                        </a:rPr>
                        <a:t>AMT-East</a:t>
                      </a:r>
                    </a:p>
                    <a:p>
                      <a:pPr lvl="0" algn="ctr">
                        <a:buNone/>
                      </a:pPr>
                      <a:r>
                        <a:rPr lang="en-US" sz="1600" b="0" i="0" u="none" strike="noStrike" noProof="0">
                          <a:solidFill>
                            <a:srgbClr val="FF0000"/>
                          </a:solidFill>
                          <a:latin typeface="Calibri"/>
                        </a:rPr>
                        <a:t>(Peoria)</a:t>
                      </a:r>
                    </a:p>
                    <a:p>
                      <a:pPr lvl="0" algn="ctr">
                        <a:buNone/>
                      </a:pPr>
                      <a:r>
                        <a:rPr lang="en-US" sz="1600" b="1" i="0" u="none" strike="noStrike" noProof="0">
                          <a:solidFill>
                            <a:srgbClr val="FFFF00"/>
                          </a:solidFill>
                          <a:latin typeface="Calibri"/>
                        </a:rPr>
                        <a:t>5,117</a:t>
                      </a:r>
                    </a:p>
                  </a:txBody>
                  <a:tcPr/>
                </a:tc>
                <a:tc>
                  <a:txBody>
                    <a:bodyPr/>
                    <a:lstStyle/>
                    <a:p>
                      <a:pPr lvl="0" algn="ctr">
                        <a:buNone/>
                      </a:pPr>
                      <a:r>
                        <a:rPr lang="en-US" sz="1600" b="0">
                          <a:latin typeface="Calibri"/>
                        </a:rPr>
                        <a:t>ICU Admits %</a:t>
                      </a:r>
                    </a:p>
                    <a:p>
                      <a:pPr lvl="0" algn="ctr">
                        <a:buNone/>
                      </a:pPr>
                      <a:endParaRPr lang="en-US" sz="1600" b="0">
                        <a:latin typeface="Calibri"/>
                      </a:endParaRPr>
                    </a:p>
                    <a:p>
                      <a:pPr lvl="0" algn="ctr">
                        <a:buNone/>
                      </a:pPr>
                      <a:r>
                        <a:rPr lang="en-US" sz="1600" b="0">
                          <a:solidFill>
                            <a:srgbClr val="002060"/>
                          </a:solidFill>
                          <a:latin typeface="Calibri"/>
                        </a:rPr>
                        <a:t>AMT-East</a:t>
                      </a:r>
                    </a:p>
                    <a:p>
                      <a:pPr lvl="0" algn="ctr">
                        <a:buNone/>
                      </a:pPr>
                      <a:r>
                        <a:rPr lang="en-US" sz="1600" b="0" i="0" u="none" strike="noStrike" noProof="0">
                          <a:solidFill>
                            <a:srgbClr val="C00000"/>
                          </a:solidFill>
                          <a:latin typeface="Calibri"/>
                        </a:rPr>
                        <a:t>(Peoria)</a:t>
                      </a:r>
                    </a:p>
                    <a:p>
                      <a:pPr lvl="0" algn="ctr">
                        <a:buNone/>
                      </a:pPr>
                      <a:r>
                        <a:rPr lang="en-US" sz="1600" b="1" i="0" u="none" strike="noStrike" noProof="0">
                          <a:solidFill>
                            <a:srgbClr val="FFFF00"/>
                          </a:solidFill>
                          <a:latin typeface="Calibri"/>
                        </a:rPr>
                        <a:t>52.7%</a:t>
                      </a:r>
                    </a:p>
                  </a:txBody>
                  <a:tcPr/>
                </a:tc>
                <a:tc>
                  <a:txBody>
                    <a:bodyPr/>
                    <a:lstStyle/>
                    <a:p>
                      <a:pPr algn="ctr">
                        <a:buNone/>
                      </a:pPr>
                      <a:r>
                        <a:rPr lang="en-US" sz="1600" b="0">
                          <a:latin typeface="Calibri"/>
                        </a:rPr>
                        <a:t>Discharged Alive</a:t>
                      </a:r>
                    </a:p>
                    <a:p>
                      <a:pPr lvl="0" algn="ctr">
                        <a:buNone/>
                      </a:pPr>
                      <a:endParaRPr lang="en-US" sz="1600" b="0">
                        <a:latin typeface="Calibri"/>
                      </a:endParaRPr>
                    </a:p>
                    <a:p>
                      <a:pPr lvl="0" algn="ctr">
                        <a:buNone/>
                      </a:pPr>
                      <a:r>
                        <a:rPr lang="en-US" sz="1600" b="0">
                          <a:solidFill>
                            <a:schemeClr val="tx1"/>
                          </a:solidFill>
                          <a:latin typeface="Calibri"/>
                        </a:rPr>
                        <a:t>AMT-East</a:t>
                      </a:r>
                    </a:p>
                    <a:p>
                      <a:pPr lvl="0" algn="ctr">
                        <a:buNone/>
                      </a:pPr>
                      <a:r>
                        <a:rPr lang="en-US" sz="1600" b="0">
                          <a:solidFill>
                            <a:srgbClr val="FF0000"/>
                          </a:solidFill>
                          <a:latin typeface="Calibri"/>
                        </a:rPr>
                        <a:t>(Peoria)</a:t>
                      </a:r>
                    </a:p>
                    <a:p>
                      <a:pPr lvl="0" algn="ctr">
                        <a:buNone/>
                      </a:pPr>
                      <a:r>
                        <a:rPr lang="en-US" sz="1600" b="1">
                          <a:solidFill>
                            <a:srgbClr val="FFFF00"/>
                          </a:solidFill>
                          <a:latin typeface="Calibri"/>
                        </a:rPr>
                        <a:t>3,115</a:t>
                      </a:r>
                    </a:p>
                  </a:txBody>
                  <a:tcPr/>
                </a:tc>
                <a:tc>
                  <a:txBody>
                    <a:bodyPr/>
                    <a:lstStyle/>
                    <a:p>
                      <a:pPr lvl="0" algn="ctr">
                        <a:buNone/>
                      </a:pPr>
                      <a:r>
                        <a:rPr lang="en-US" sz="1600" b="0">
                          <a:solidFill>
                            <a:schemeClr val="bg1"/>
                          </a:solidFill>
                          <a:latin typeface="Calibri"/>
                        </a:rPr>
                        <a:t>Discharged Alive %</a:t>
                      </a:r>
                    </a:p>
                    <a:p>
                      <a:pPr lvl="0" algn="ctr">
                        <a:buNone/>
                      </a:pPr>
                      <a:endParaRPr lang="en-US" sz="1600" b="0">
                        <a:solidFill>
                          <a:srgbClr val="FF0000"/>
                        </a:solidFill>
                        <a:latin typeface="Calibri"/>
                      </a:endParaRPr>
                    </a:p>
                    <a:p>
                      <a:pPr lvl="0" algn="ctr">
                        <a:buNone/>
                      </a:pPr>
                      <a:r>
                        <a:rPr lang="en-US" sz="1600" b="0">
                          <a:solidFill>
                            <a:srgbClr val="002060"/>
                          </a:solidFill>
                          <a:latin typeface="Calibri"/>
                        </a:rPr>
                        <a:t>AMT-East</a:t>
                      </a:r>
                    </a:p>
                    <a:p>
                      <a:pPr lvl="0" algn="ctr">
                        <a:buNone/>
                      </a:pPr>
                      <a:r>
                        <a:rPr lang="en-US" sz="1600" b="0">
                          <a:solidFill>
                            <a:srgbClr val="FF0000"/>
                          </a:solidFill>
                          <a:latin typeface="Calibri"/>
                        </a:rPr>
                        <a:t>(Peoria)</a:t>
                      </a:r>
                    </a:p>
                    <a:p>
                      <a:pPr lvl="0" algn="ctr">
                        <a:buNone/>
                      </a:pPr>
                      <a:r>
                        <a:rPr lang="en-US" sz="1600" b="1">
                          <a:solidFill>
                            <a:srgbClr val="FFFF00"/>
                          </a:solidFill>
                          <a:latin typeface="Calibri"/>
                        </a:rPr>
                        <a:t>32.1%</a:t>
                      </a:r>
                    </a:p>
                  </a:txBody>
                  <a:tcPr/>
                </a:tc>
                <a:tc>
                  <a:txBody>
                    <a:bodyPr/>
                    <a:lstStyle/>
                    <a:p>
                      <a:pPr lvl="0" algn="ctr">
                        <a:buNone/>
                      </a:pPr>
                      <a:r>
                        <a:rPr lang="en-US" sz="1600" b="0">
                          <a:solidFill>
                            <a:schemeClr val="bg1"/>
                          </a:solidFill>
                          <a:latin typeface="Calibri"/>
                        </a:rPr>
                        <a:t>% of Field ROSC </a:t>
                      </a:r>
                    </a:p>
                    <a:p>
                      <a:pPr lvl="0" algn="ctr">
                        <a:buNone/>
                      </a:pPr>
                      <a:r>
                        <a:rPr lang="en-US" sz="1600" b="0">
                          <a:solidFill>
                            <a:schemeClr val="bg1"/>
                          </a:solidFill>
                          <a:latin typeface="Calibri"/>
                        </a:rPr>
                        <a:t> Discharged Alive</a:t>
                      </a:r>
                    </a:p>
                    <a:p>
                      <a:pPr lvl="0" algn="ctr">
                        <a:buNone/>
                      </a:pPr>
                      <a:endParaRPr lang="en-US" sz="1600" b="0" i="0" u="none" strike="noStrike" noProof="0">
                        <a:solidFill>
                          <a:schemeClr val="tx1"/>
                        </a:solidFill>
                        <a:latin typeface="Calibri"/>
                      </a:endParaRPr>
                    </a:p>
                    <a:p>
                      <a:pPr lvl="0" algn="ctr">
                        <a:buNone/>
                      </a:pPr>
                      <a:r>
                        <a:rPr lang="en-US" sz="1600" b="0" i="0" u="none" strike="noStrike" noProof="0">
                          <a:solidFill>
                            <a:schemeClr val="tx1"/>
                          </a:solidFill>
                          <a:latin typeface="Calibri"/>
                        </a:rPr>
                        <a:t>AMT-East</a:t>
                      </a:r>
                      <a:endParaRPr lang="en-US" sz="1600" b="1" i="0" u="none" strike="noStrike" noProof="0">
                        <a:latin typeface="Calibri"/>
                      </a:endParaRPr>
                    </a:p>
                    <a:p>
                      <a:pPr lvl="0" algn="ctr">
                        <a:buNone/>
                      </a:pPr>
                      <a:r>
                        <a:rPr lang="en-US" sz="1600" b="0" i="0" u="none" strike="noStrike" noProof="0">
                          <a:solidFill>
                            <a:srgbClr val="FF0000"/>
                          </a:solidFill>
                          <a:latin typeface="Calibri"/>
                        </a:rPr>
                        <a:t>(Peoria)</a:t>
                      </a:r>
                      <a:endParaRPr lang="en-US" sz="1600" b="1" i="0" u="none" strike="noStrike" noProof="0">
                        <a:latin typeface="Calibri"/>
                      </a:endParaRPr>
                    </a:p>
                    <a:p>
                      <a:pPr lvl="0" algn="ctr">
                        <a:buNone/>
                      </a:pPr>
                      <a:r>
                        <a:rPr lang="en-US" sz="1600">
                          <a:solidFill>
                            <a:srgbClr val="FFFF00"/>
                          </a:solidFill>
                          <a:latin typeface="Calibri"/>
                        </a:rPr>
                        <a:t>60.8%</a:t>
                      </a:r>
                    </a:p>
                  </a:txBody>
                  <a:tcPr/>
                </a:tc>
                <a:extLst>
                  <a:ext uri="{0D108BD9-81ED-4DB2-BD59-A6C34878D82A}">
                    <a16:rowId xmlns:a16="http://schemas.microsoft.com/office/drawing/2014/main" val="4222337743"/>
                  </a:ext>
                </a:extLst>
              </a:tr>
              <a:tr h="542724">
                <a:tc>
                  <a:txBody>
                    <a:bodyPr/>
                    <a:lstStyle/>
                    <a:p>
                      <a:pPr lvl="0" algn="ctr">
                        <a:buNone/>
                      </a:pPr>
                      <a:r>
                        <a:rPr lang="en-US" sz="1400"/>
                        <a:t>2015</a:t>
                      </a:r>
                    </a:p>
                  </a:txBody>
                  <a:tcPr/>
                </a:tc>
                <a:tc>
                  <a:txBody>
                    <a:bodyPr/>
                    <a:lstStyle/>
                    <a:p>
                      <a:pPr lvl="0" algn="ctr">
                        <a:buNone/>
                      </a:pPr>
                      <a:r>
                        <a:rPr lang="en-US" sz="1400"/>
                        <a:t>228 </a:t>
                      </a:r>
                      <a:r>
                        <a:rPr lang="en-US" sz="1400">
                          <a:solidFill>
                            <a:srgbClr val="FF0000"/>
                          </a:solidFill>
                        </a:rPr>
                        <a:t>(109)</a:t>
                      </a:r>
                      <a:endParaRPr lang="en-US" sz="1400"/>
                    </a:p>
                  </a:txBody>
                  <a:tcPr/>
                </a:tc>
                <a:tc>
                  <a:txBody>
                    <a:bodyPr/>
                    <a:lstStyle/>
                    <a:p>
                      <a:pPr lvl="0" algn="ctr">
                        <a:buNone/>
                      </a:pPr>
                      <a:r>
                        <a:rPr lang="en-US" sz="1400"/>
                        <a:t>30 </a:t>
                      </a:r>
                      <a:r>
                        <a:rPr lang="en-US" sz="1400">
                          <a:solidFill>
                            <a:srgbClr val="FF0000"/>
                          </a:solidFill>
                        </a:rPr>
                        <a:t>(13)</a:t>
                      </a:r>
                      <a:endParaRPr lang="en-US" sz="1400"/>
                    </a:p>
                  </a:txBody>
                  <a:tcPr/>
                </a:tc>
                <a:tc>
                  <a:txBody>
                    <a:bodyPr/>
                    <a:lstStyle/>
                    <a:p>
                      <a:pPr lvl="0" algn="ctr">
                        <a:buNone/>
                      </a:pPr>
                      <a:r>
                        <a:rPr lang="en-US" sz="1400"/>
                        <a:t>15 </a:t>
                      </a:r>
                      <a:r>
                        <a:rPr lang="en-US" sz="1400">
                          <a:solidFill>
                            <a:srgbClr val="FF0000"/>
                          </a:solidFill>
                        </a:rPr>
                        <a:t>(8)</a:t>
                      </a:r>
                      <a:endParaRPr lang="en-US" sz="1400"/>
                    </a:p>
                  </a:txBody>
                  <a:tcPr/>
                </a:tc>
                <a:tc>
                  <a:txBody>
                    <a:bodyPr/>
                    <a:lstStyle/>
                    <a:p>
                      <a:pPr lvl="0" algn="ctr">
                        <a:buNone/>
                      </a:pPr>
                      <a:r>
                        <a:rPr lang="en-US" sz="1400">
                          <a:solidFill>
                            <a:srgbClr val="0070C0"/>
                          </a:solidFill>
                        </a:rPr>
                        <a:t>50%</a:t>
                      </a:r>
                    </a:p>
                    <a:p>
                      <a:pPr lvl="0" algn="ctr">
                        <a:buNone/>
                      </a:pPr>
                      <a:r>
                        <a:rPr lang="en-US" sz="1400">
                          <a:solidFill>
                            <a:srgbClr val="C00000"/>
                          </a:solidFill>
                        </a:rPr>
                        <a:t>(61.5%)</a:t>
                      </a:r>
                    </a:p>
                  </a:txBody>
                  <a:tcPr/>
                </a:tc>
                <a:tc>
                  <a:txBody>
                    <a:bodyPr/>
                    <a:lstStyle/>
                    <a:p>
                      <a:pPr lvl="0" algn="ctr">
                        <a:buNone/>
                      </a:pPr>
                      <a:r>
                        <a:rPr lang="en-US" sz="1400"/>
                        <a:t>18 </a:t>
                      </a:r>
                      <a:r>
                        <a:rPr lang="en-US" sz="1400">
                          <a:solidFill>
                            <a:srgbClr val="FF0000"/>
                          </a:solidFill>
                        </a:rPr>
                        <a:t>(11)</a:t>
                      </a:r>
                      <a:endParaRPr lang="en-US" sz="1400"/>
                    </a:p>
                  </a:txBody>
                  <a:tcPr/>
                </a:tc>
                <a:tc>
                  <a:txBody>
                    <a:bodyPr/>
                    <a:lstStyle/>
                    <a:p>
                      <a:pPr lvl="0" algn="ctr">
                        <a:buNone/>
                      </a:pPr>
                      <a:r>
                        <a:rPr lang="en-US" sz="1400">
                          <a:solidFill>
                            <a:srgbClr val="0070C0"/>
                          </a:solidFill>
                        </a:rPr>
                        <a:t>60% </a:t>
                      </a:r>
                    </a:p>
                    <a:p>
                      <a:pPr lvl="0" algn="ctr">
                        <a:buNone/>
                      </a:pPr>
                      <a:r>
                        <a:rPr lang="en-US" sz="1400">
                          <a:solidFill>
                            <a:srgbClr val="C00000"/>
                          </a:solidFill>
                        </a:rPr>
                        <a:t>(84.6%)</a:t>
                      </a:r>
                    </a:p>
                  </a:txBody>
                  <a:tcPr/>
                </a:tc>
                <a:tc>
                  <a:txBody>
                    <a:bodyPr/>
                    <a:lstStyle/>
                    <a:p>
                      <a:pPr lvl="0" algn="ctr">
                        <a:buNone/>
                      </a:pPr>
                      <a:r>
                        <a:rPr lang="en-US" sz="1400"/>
                        <a:t>10 </a:t>
                      </a:r>
                      <a:r>
                        <a:rPr lang="en-US" sz="1400">
                          <a:solidFill>
                            <a:srgbClr val="FF0000"/>
                          </a:solidFill>
                        </a:rPr>
                        <a:t>(7)</a:t>
                      </a:r>
                      <a:endParaRPr lang="en-US" sz="1400"/>
                    </a:p>
                  </a:txBody>
                  <a:tcPr/>
                </a:tc>
                <a:tc>
                  <a:txBody>
                    <a:bodyPr/>
                    <a:lstStyle/>
                    <a:p>
                      <a:pPr lvl="0" algn="ctr">
                        <a:buNone/>
                      </a:pPr>
                      <a:r>
                        <a:rPr lang="en-US" sz="1400" b="0" i="0" u="none" strike="noStrike" noProof="0">
                          <a:solidFill>
                            <a:srgbClr val="0070C0"/>
                          </a:solidFill>
                          <a:latin typeface="Franklin Gothic Book"/>
                        </a:rPr>
                        <a:t>33.3%</a:t>
                      </a:r>
                    </a:p>
                    <a:p>
                      <a:pPr lvl="0" algn="ctr">
                        <a:buNone/>
                      </a:pPr>
                      <a:r>
                        <a:rPr lang="en-US" sz="1400" b="0" i="0" u="none" strike="noStrike" noProof="0">
                          <a:solidFill>
                            <a:srgbClr val="FF0000"/>
                          </a:solidFill>
                          <a:latin typeface="Franklin Gothic Book"/>
                        </a:rPr>
                        <a:t>(53.8%)</a:t>
                      </a:r>
                      <a:endParaRPr lang="en-US"/>
                    </a:p>
                  </a:txBody>
                  <a:tcPr/>
                </a:tc>
                <a:tc>
                  <a:txBody>
                    <a:bodyPr/>
                    <a:lstStyle/>
                    <a:p>
                      <a:pPr lvl="0" algn="ctr">
                        <a:buNone/>
                      </a:pPr>
                      <a:r>
                        <a:rPr lang="en-US" sz="1400" b="0" i="0" u="none" strike="noStrike" noProof="0">
                          <a:solidFill>
                            <a:schemeClr val="accent1"/>
                          </a:solidFill>
                          <a:latin typeface="Franklin Gothic Book"/>
                        </a:rPr>
                        <a:t>66.67%</a:t>
                      </a:r>
                    </a:p>
                    <a:p>
                      <a:pPr lvl="0" algn="ctr">
                        <a:buNone/>
                      </a:pPr>
                      <a:r>
                        <a:rPr lang="en-US" sz="1400" b="0" i="0" u="none" strike="noStrike" noProof="0">
                          <a:solidFill>
                            <a:srgbClr val="FF0000"/>
                          </a:solidFill>
                          <a:latin typeface="Franklin Gothic Book"/>
                        </a:rPr>
                        <a:t>(87.5%)</a:t>
                      </a:r>
                    </a:p>
                  </a:txBody>
                  <a:tcPr/>
                </a:tc>
                <a:extLst>
                  <a:ext uri="{0D108BD9-81ED-4DB2-BD59-A6C34878D82A}">
                    <a16:rowId xmlns:a16="http://schemas.microsoft.com/office/drawing/2014/main" val="1146020346"/>
                  </a:ext>
                </a:extLst>
              </a:tr>
              <a:tr h="532597">
                <a:tc>
                  <a:txBody>
                    <a:bodyPr/>
                    <a:lstStyle/>
                    <a:p>
                      <a:pPr lvl="0" algn="ctr">
                        <a:buNone/>
                      </a:pPr>
                      <a:r>
                        <a:rPr lang="en-US" sz="1400"/>
                        <a:t>2016</a:t>
                      </a:r>
                    </a:p>
                  </a:txBody>
                  <a:tcPr/>
                </a:tc>
                <a:tc>
                  <a:txBody>
                    <a:bodyPr/>
                    <a:lstStyle/>
                    <a:p>
                      <a:pPr algn="ctr">
                        <a:buNone/>
                      </a:pPr>
                      <a:r>
                        <a:rPr lang="en-US" sz="1400"/>
                        <a:t>241 </a:t>
                      </a:r>
                      <a:r>
                        <a:rPr lang="en-US" sz="1400">
                          <a:solidFill>
                            <a:srgbClr val="FF0000"/>
                          </a:solidFill>
                        </a:rPr>
                        <a:t>(129)</a:t>
                      </a:r>
                      <a:endParaRPr lang="en-US" sz="1400"/>
                    </a:p>
                  </a:txBody>
                  <a:tcPr/>
                </a:tc>
                <a:tc>
                  <a:txBody>
                    <a:bodyPr/>
                    <a:lstStyle/>
                    <a:p>
                      <a:pPr algn="ctr">
                        <a:buNone/>
                      </a:pPr>
                      <a:r>
                        <a:rPr lang="en-US" sz="1400"/>
                        <a:t>22 </a:t>
                      </a:r>
                      <a:r>
                        <a:rPr lang="en-US" sz="1400">
                          <a:solidFill>
                            <a:srgbClr val="FF0000"/>
                          </a:solidFill>
                        </a:rPr>
                        <a:t>(11)</a:t>
                      </a:r>
                      <a:endParaRPr lang="en-US" sz="1400"/>
                    </a:p>
                  </a:txBody>
                  <a:tcPr/>
                </a:tc>
                <a:tc>
                  <a:txBody>
                    <a:bodyPr/>
                    <a:lstStyle/>
                    <a:p>
                      <a:pPr algn="ctr">
                        <a:buNone/>
                      </a:pPr>
                      <a:r>
                        <a:rPr lang="en-US" sz="1400"/>
                        <a:t>10 </a:t>
                      </a:r>
                      <a:r>
                        <a:rPr lang="en-US" sz="1400">
                          <a:solidFill>
                            <a:srgbClr val="FF0000"/>
                          </a:solidFill>
                        </a:rPr>
                        <a:t>(6)</a:t>
                      </a:r>
                      <a:endParaRPr lang="en-US" sz="1400"/>
                    </a:p>
                  </a:txBody>
                  <a:tcPr/>
                </a:tc>
                <a:tc>
                  <a:txBody>
                    <a:bodyPr/>
                    <a:lstStyle/>
                    <a:p>
                      <a:pPr lvl="0" algn="ctr">
                        <a:buNone/>
                      </a:pPr>
                      <a:r>
                        <a:rPr lang="en-US" sz="1400">
                          <a:solidFill>
                            <a:srgbClr val="0070C0"/>
                          </a:solidFill>
                        </a:rPr>
                        <a:t>45.5% </a:t>
                      </a:r>
                      <a:r>
                        <a:rPr lang="en-US" sz="1400">
                          <a:solidFill>
                            <a:srgbClr val="C00000"/>
                          </a:solidFill>
                        </a:rPr>
                        <a:t>(54.5%)</a:t>
                      </a:r>
                    </a:p>
                  </a:txBody>
                  <a:tcPr/>
                </a:tc>
                <a:tc>
                  <a:txBody>
                    <a:bodyPr/>
                    <a:lstStyle/>
                    <a:p>
                      <a:pPr algn="ctr">
                        <a:buNone/>
                      </a:pPr>
                      <a:r>
                        <a:rPr lang="en-US" sz="1400"/>
                        <a:t>11 </a:t>
                      </a:r>
                      <a:r>
                        <a:rPr lang="en-US" sz="1400">
                          <a:solidFill>
                            <a:srgbClr val="FF0000"/>
                          </a:solidFill>
                        </a:rPr>
                        <a:t>(6)</a:t>
                      </a:r>
                    </a:p>
                  </a:txBody>
                  <a:tcPr/>
                </a:tc>
                <a:tc>
                  <a:txBody>
                    <a:bodyPr/>
                    <a:lstStyle/>
                    <a:p>
                      <a:pPr lvl="0" algn="ctr">
                        <a:buNone/>
                      </a:pPr>
                      <a:r>
                        <a:rPr lang="en-US" sz="1400">
                          <a:solidFill>
                            <a:srgbClr val="0070C0"/>
                          </a:solidFill>
                        </a:rPr>
                        <a:t>50% </a:t>
                      </a:r>
                    </a:p>
                    <a:p>
                      <a:pPr lvl="0" algn="ctr">
                        <a:buNone/>
                      </a:pPr>
                      <a:r>
                        <a:rPr lang="en-US" sz="1400">
                          <a:solidFill>
                            <a:srgbClr val="C00000"/>
                          </a:solidFill>
                        </a:rPr>
                        <a:t>(54.5%)</a:t>
                      </a:r>
                    </a:p>
                  </a:txBody>
                  <a:tcPr/>
                </a:tc>
                <a:tc>
                  <a:txBody>
                    <a:bodyPr/>
                    <a:lstStyle/>
                    <a:p>
                      <a:pPr algn="ctr">
                        <a:buNone/>
                      </a:pPr>
                      <a:r>
                        <a:rPr lang="en-US" sz="1400"/>
                        <a:t>9 </a:t>
                      </a:r>
                      <a:r>
                        <a:rPr lang="en-US" sz="1400">
                          <a:solidFill>
                            <a:srgbClr val="FF0000"/>
                          </a:solidFill>
                        </a:rPr>
                        <a:t>(6)</a:t>
                      </a:r>
                      <a:endParaRPr lang="en-US" sz="1400"/>
                    </a:p>
                  </a:txBody>
                  <a:tcPr/>
                </a:tc>
                <a:tc>
                  <a:txBody>
                    <a:bodyPr/>
                    <a:lstStyle/>
                    <a:p>
                      <a:pPr lvl="0" algn="ctr">
                        <a:buNone/>
                      </a:pPr>
                      <a:r>
                        <a:rPr lang="en-US" sz="1400" b="0" i="0" u="none" strike="noStrike" noProof="0">
                          <a:solidFill>
                            <a:srgbClr val="0070C0"/>
                          </a:solidFill>
                          <a:latin typeface="Franklin Gothic Book"/>
                        </a:rPr>
                        <a:t>40.1%</a:t>
                      </a:r>
                      <a:endParaRPr lang="en-US"/>
                    </a:p>
                    <a:p>
                      <a:pPr lvl="0" algn="ctr">
                        <a:buNone/>
                      </a:pPr>
                      <a:r>
                        <a:rPr lang="en-US" sz="1400" b="0" i="0" u="none" strike="noStrike" noProof="0">
                          <a:solidFill>
                            <a:srgbClr val="FF0000"/>
                          </a:solidFill>
                          <a:latin typeface="Franklin Gothic Book"/>
                        </a:rPr>
                        <a:t>(54.5%)</a:t>
                      </a:r>
                      <a:endParaRPr lang="en-US"/>
                    </a:p>
                  </a:txBody>
                  <a:tcPr/>
                </a:tc>
                <a:tc>
                  <a:txBody>
                    <a:bodyPr/>
                    <a:lstStyle/>
                    <a:p>
                      <a:pPr lvl="0" algn="ctr">
                        <a:buNone/>
                      </a:pPr>
                      <a:r>
                        <a:rPr lang="en-US" sz="1400" b="0" i="0" u="none" strike="noStrike" noProof="0">
                          <a:solidFill>
                            <a:schemeClr val="accent1"/>
                          </a:solidFill>
                          <a:latin typeface="Franklin Gothic Book"/>
                        </a:rPr>
                        <a:t>90.0%</a:t>
                      </a:r>
                    </a:p>
                    <a:p>
                      <a:pPr lvl="0" algn="ctr">
                        <a:buNone/>
                      </a:pPr>
                      <a:r>
                        <a:rPr lang="en-US" sz="1400" b="0" i="0" u="none" strike="noStrike" noProof="0">
                          <a:solidFill>
                            <a:srgbClr val="FF0000"/>
                          </a:solidFill>
                          <a:latin typeface="Franklin Gothic Book"/>
                        </a:rPr>
                        <a:t>(100.0%)</a:t>
                      </a:r>
                    </a:p>
                  </a:txBody>
                  <a:tcPr/>
                </a:tc>
                <a:extLst>
                  <a:ext uri="{0D108BD9-81ED-4DB2-BD59-A6C34878D82A}">
                    <a16:rowId xmlns:a16="http://schemas.microsoft.com/office/drawing/2014/main" val="1044426691"/>
                  </a:ext>
                </a:extLst>
              </a:tr>
              <a:tr h="532597">
                <a:tc>
                  <a:txBody>
                    <a:bodyPr/>
                    <a:lstStyle/>
                    <a:p>
                      <a:pPr lvl="0" algn="ctr">
                        <a:buNone/>
                      </a:pPr>
                      <a:r>
                        <a:rPr lang="en-US" sz="1400"/>
                        <a:t>2017</a:t>
                      </a:r>
                    </a:p>
                  </a:txBody>
                  <a:tcPr/>
                </a:tc>
                <a:tc>
                  <a:txBody>
                    <a:bodyPr/>
                    <a:lstStyle/>
                    <a:p>
                      <a:pPr lvl="0" algn="ctr">
                        <a:buNone/>
                      </a:pPr>
                      <a:r>
                        <a:rPr lang="en-US" sz="1400"/>
                        <a:t>235 </a:t>
                      </a:r>
                      <a:r>
                        <a:rPr lang="en-US" sz="1400">
                          <a:solidFill>
                            <a:srgbClr val="FF0000"/>
                          </a:solidFill>
                        </a:rPr>
                        <a:t>(124)</a:t>
                      </a:r>
                      <a:endParaRPr lang="en-US" sz="1400"/>
                    </a:p>
                  </a:txBody>
                  <a:tcPr/>
                </a:tc>
                <a:tc>
                  <a:txBody>
                    <a:bodyPr/>
                    <a:lstStyle/>
                    <a:p>
                      <a:pPr lvl="0" algn="ctr">
                        <a:buNone/>
                      </a:pPr>
                      <a:r>
                        <a:rPr lang="en-US" sz="1400"/>
                        <a:t>31 </a:t>
                      </a:r>
                      <a:r>
                        <a:rPr lang="en-US" sz="1400">
                          <a:solidFill>
                            <a:srgbClr val="FF0000"/>
                          </a:solidFill>
                        </a:rPr>
                        <a:t>(18)</a:t>
                      </a:r>
                      <a:endParaRPr lang="en-US" sz="1400"/>
                    </a:p>
                  </a:txBody>
                  <a:tcPr/>
                </a:tc>
                <a:tc>
                  <a:txBody>
                    <a:bodyPr/>
                    <a:lstStyle/>
                    <a:p>
                      <a:pPr lvl="0" algn="ctr">
                        <a:buNone/>
                      </a:pPr>
                      <a:r>
                        <a:rPr lang="en-US" sz="1400"/>
                        <a:t>13 </a:t>
                      </a:r>
                      <a:r>
                        <a:rPr lang="en-US" sz="1400">
                          <a:solidFill>
                            <a:srgbClr val="FF0000"/>
                          </a:solidFill>
                        </a:rPr>
                        <a:t>(8)</a:t>
                      </a:r>
                      <a:endParaRPr lang="en-US" sz="1400"/>
                    </a:p>
                  </a:txBody>
                  <a:tcPr/>
                </a:tc>
                <a:tc>
                  <a:txBody>
                    <a:bodyPr/>
                    <a:lstStyle/>
                    <a:p>
                      <a:pPr lvl="0" algn="ctr">
                        <a:buNone/>
                      </a:pPr>
                      <a:r>
                        <a:rPr lang="en-US" sz="1400">
                          <a:solidFill>
                            <a:srgbClr val="0070C0"/>
                          </a:solidFill>
                        </a:rPr>
                        <a:t>41.9% </a:t>
                      </a:r>
                      <a:r>
                        <a:rPr lang="en-US" sz="1400">
                          <a:solidFill>
                            <a:srgbClr val="C00000"/>
                          </a:solidFill>
                        </a:rPr>
                        <a:t>(44.4%)</a:t>
                      </a:r>
                    </a:p>
                  </a:txBody>
                  <a:tcPr/>
                </a:tc>
                <a:tc>
                  <a:txBody>
                    <a:bodyPr/>
                    <a:lstStyle/>
                    <a:p>
                      <a:pPr lvl="0" algn="ctr">
                        <a:buNone/>
                      </a:pPr>
                      <a:r>
                        <a:rPr lang="en-US" sz="1400"/>
                        <a:t>12 </a:t>
                      </a:r>
                      <a:r>
                        <a:rPr lang="en-US" sz="1400">
                          <a:solidFill>
                            <a:srgbClr val="FF0000"/>
                          </a:solidFill>
                        </a:rPr>
                        <a:t>(9)</a:t>
                      </a:r>
                      <a:endParaRPr lang="en-US" sz="1400"/>
                    </a:p>
                  </a:txBody>
                  <a:tcPr/>
                </a:tc>
                <a:tc>
                  <a:txBody>
                    <a:bodyPr/>
                    <a:lstStyle/>
                    <a:p>
                      <a:pPr lvl="0" algn="ctr">
                        <a:buNone/>
                      </a:pPr>
                      <a:r>
                        <a:rPr lang="en-US" sz="1400">
                          <a:solidFill>
                            <a:srgbClr val="0070C0"/>
                          </a:solidFill>
                        </a:rPr>
                        <a:t>38.7% </a:t>
                      </a:r>
                    </a:p>
                    <a:p>
                      <a:pPr lvl="0" algn="ctr">
                        <a:buNone/>
                      </a:pPr>
                      <a:r>
                        <a:rPr lang="en-US" sz="1400">
                          <a:solidFill>
                            <a:srgbClr val="C00000"/>
                          </a:solidFill>
                        </a:rPr>
                        <a:t>(50%)</a:t>
                      </a:r>
                    </a:p>
                  </a:txBody>
                  <a:tcPr/>
                </a:tc>
                <a:tc>
                  <a:txBody>
                    <a:bodyPr/>
                    <a:lstStyle/>
                    <a:p>
                      <a:pPr lvl="0" algn="ctr">
                        <a:buNone/>
                      </a:pPr>
                      <a:r>
                        <a:rPr lang="en-US" sz="1400"/>
                        <a:t>6 </a:t>
                      </a:r>
                      <a:r>
                        <a:rPr lang="en-US" sz="1400">
                          <a:solidFill>
                            <a:srgbClr val="FF0000"/>
                          </a:solidFill>
                        </a:rPr>
                        <a:t>(5)</a:t>
                      </a:r>
                      <a:endParaRPr lang="en-US" sz="1400"/>
                    </a:p>
                  </a:txBody>
                  <a:tcPr/>
                </a:tc>
                <a:tc>
                  <a:txBody>
                    <a:bodyPr/>
                    <a:lstStyle/>
                    <a:p>
                      <a:pPr lvl="0" algn="ctr">
                        <a:buNone/>
                      </a:pPr>
                      <a:r>
                        <a:rPr lang="en-US" sz="1400" b="0" i="0" u="none" strike="noStrike" noProof="0">
                          <a:solidFill>
                            <a:srgbClr val="0070C0"/>
                          </a:solidFill>
                          <a:latin typeface="Franklin Gothic Book"/>
                        </a:rPr>
                        <a:t>19.4%</a:t>
                      </a:r>
                      <a:endParaRPr lang="en-US"/>
                    </a:p>
                    <a:p>
                      <a:pPr lvl="0" algn="ctr">
                        <a:buNone/>
                      </a:pPr>
                      <a:r>
                        <a:rPr lang="en-US" sz="1400" b="0" i="0" u="none" strike="noStrike" noProof="0">
                          <a:solidFill>
                            <a:srgbClr val="FF0000"/>
                          </a:solidFill>
                          <a:latin typeface="Franklin Gothic Book"/>
                        </a:rPr>
                        <a:t>(27.8%)</a:t>
                      </a:r>
                      <a:endParaRPr lang="en-US"/>
                    </a:p>
                  </a:txBody>
                  <a:tcPr/>
                </a:tc>
                <a:tc>
                  <a:txBody>
                    <a:bodyPr/>
                    <a:lstStyle/>
                    <a:p>
                      <a:pPr lvl="0" algn="ctr">
                        <a:buNone/>
                      </a:pPr>
                      <a:r>
                        <a:rPr lang="en-US" sz="1400" b="0" i="0" u="none" strike="noStrike" noProof="0">
                          <a:solidFill>
                            <a:schemeClr val="accent1"/>
                          </a:solidFill>
                          <a:latin typeface="Franklin Gothic Book"/>
                        </a:rPr>
                        <a:t>46.2%</a:t>
                      </a:r>
                    </a:p>
                    <a:p>
                      <a:pPr lvl="0" algn="ctr">
                        <a:buNone/>
                      </a:pPr>
                      <a:r>
                        <a:rPr lang="en-US" sz="1400" b="0" i="0" u="none" strike="noStrike" noProof="0">
                          <a:solidFill>
                            <a:srgbClr val="FF0000"/>
                          </a:solidFill>
                          <a:latin typeface="Franklin Gothic Book"/>
                        </a:rPr>
                        <a:t>(62.5%)</a:t>
                      </a:r>
                    </a:p>
                  </a:txBody>
                  <a:tcPr/>
                </a:tc>
                <a:extLst>
                  <a:ext uri="{0D108BD9-81ED-4DB2-BD59-A6C34878D82A}">
                    <a16:rowId xmlns:a16="http://schemas.microsoft.com/office/drawing/2014/main" val="2133333478"/>
                  </a:ext>
                </a:extLst>
              </a:tr>
              <a:tr h="844215">
                <a:tc>
                  <a:txBody>
                    <a:bodyPr/>
                    <a:lstStyle/>
                    <a:p>
                      <a:pPr lvl="0" algn="ctr">
                        <a:buNone/>
                      </a:pPr>
                      <a:r>
                        <a:rPr lang="en-US" sz="1400"/>
                        <a:t>2018</a:t>
                      </a:r>
                    </a:p>
                  </a:txBody>
                  <a:tcPr/>
                </a:tc>
                <a:tc>
                  <a:txBody>
                    <a:bodyPr/>
                    <a:lstStyle/>
                    <a:p>
                      <a:pPr algn="ctr">
                        <a:buNone/>
                      </a:pPr>
                      <a:r>
                        <a:rPr lang="en-US" sz="1400">
                          <a:solidFill>
                            <a:schemeClr val="tx1"/>
                          </a:solidFill>
                        </a:rPr>
                        <a:t>265 </a:t>
                      </a:r>
                      <a:r>
                        <a:rPr lang="en-US" sz="1400">
                          <a:solidFill>
                            <a:srgbClr val="FF0000"/>
                          </a:solidFill>
                        </a:rPr>
                        <a:t>(129)</a:t>
                      </a:r>
                      <a:endParaRPr lang="en-US" sz="1400"/>
                    </a:p>
                  </a:txBody>
                  <a:tcPr/>
                </a:tc>
                <a:tc>
                  <a:txBody>
                    <a:bodyPr/>
                    <a:lstStyle/>
                    <a:p>
                      <a:pPr algn="ctr">
                        <a:buNone/>
                      </a:pPr>
                      <a:r>
                        <a:rPr lang="en-US" sz="1400"/>
                        <a:t>33 </a:t>
                      </a:r>
                      <a:r>
                        <a:rPr lang="en-US" sz="1400">
                          <a:solidFill>
                            <a:srgbClr val="FF0000"/>
                          </a:solidFill>
                        </a:rPr>
                        <a:t>(16)</a:t>
                      </a:r>
                      <a:endParaRPr lang="en-US" sz="1400"/>
                    </a:p>
                  </a:txBody>
                  <a:tcPr/>
                </a:tc>
                <a:tc>
                  <a:txBody>
                    <a:bodyPr/>
                    <a:lstStyle/>
                    <a:p>
                      <a:pPr algn="ctr">
                        <a:buNone/>
                      </a:pPr>
                      <a:r>
                        <a:rPr lang="en-US" sz="1400"/>
                        <a:t>16 </a:t>
                      </a:r>
                      <a:r>
                        <a:rPr lang="en-US" sz="1400">
                          <a:solidFill>
                            <a:srgbClr val="FF0000"/>
                          </a:solidFill>
                        </a:rPr>
                        <a:t>(11)</a:t>
                      </a:r>
                      <a:endParaRPr lang="en-US" sz="1400"/>
                    </a:p>
                  </a:txBody>
                  <a:tcPr/>
                </a:tc>
                <a:tc>
                  <a:txBody>
                    <a:bodyPr/>
                    <a:lstStyle/>
                    <a:p>
                      <a:pPr lvl="0" algn="ctr">
                        <a:buNone/>
                      </a:pPr>
                      <a:r>
                        <a:rPr lang="en-US" sz="1400">
                          <a:solidFill>
                            <a:srgbClr val="0070C0"/>
                          </a:solidFill>
                        </a:rPr>
                        <a:t>48.5% </a:t>
                      </a:r>
                      <a:r>
                        <a:rPr lang="en-US" sz="1400">
                          <a:solidFill>
                            <a:srgbClr val="C00000"/>
                          </a:solidFill>
                        </a:rPr>
                        <a:t>(68.8%)</a:t>
                      </a:r>
                    </a:p>
                  </a:txBody>
                  <a:tcPr/>
                </a:tc>
                <a:tc>
                  <a:txBody>
                    <a:bodyPr/>
                    <a:lstStyle/>
                    <a:p>
                      <a:pPr algn="ctr">
                        <a:buNone/>
                      </a:pPr>
                      <a:r>
                        <a:rPr lang="en-US" sz="1400"/>
                        <a:t>20 </a:t>
                      </a:r>
                      <a:r>
                        <a:rPr lang="en-US" sz="1400">
                          <a:solidFill>
                            <a:srgbClr val="FF0000"/>
                          </a:solidFill>
                        </a:rPr>
                        <a:t>(13)</a:t>
                      </a:r>
                      <a:endParaRPr lang="en-US" sz="1400"/>
                    </a:p>
                  </a:txBody>
                  <a:tcPr/>
                </a:tc>
                <a:tc>
                  <a:txBody>
                    <a:bodyPr/>
                    <a:lstStyle/>
                    <a:p>
                      <a:pPr lvl="0" algn="ctr">
                        <a:buNone/>
                      </a:pPr>
                      <a:r>
                        <a:rPr lang="en-US" sz="1400">
                          <a:solidFill>
                            <a:srgbClr val="0070C0"/>
                          </a:solidFill>
                        </a:rPr>
                        <a:t>60.6% </a:t>
                      </a:r>
                    </a:p>
                    <a:p>
                      <a:pPr lvl="0" algn="ctr">
                        <a:buNone/>
                      </a:pPr>
                      <a:r>
                        <a:rPr lang="en-US" sz="1400">
                          <a:solidFill>
                            <a:srgbClr val="C00000"/>
                          </a:solidFill>
                        </a:rPr>
                        <a:t>(81.3%)</a:t>
                      </a:r>
                    </a:p>
                  </a:txBody>
                  <a:tcPr/>
                </a:tc>
                <a:tc>
                  <a:txBody>
                    <a:bodyPr/>
                    <a:lstStyle/>
                    <a:p>
                      <a:pPr algn="ctr">
                        <a:buNone/>
                      </a:pPr>
                      <a:r>
                        <a:rPr lang="en-US" sz="1400"/>
                        <a:t>15 </a:t>
                      </a:r>
                      <a:r>
                        <a:rPr lang="en-US" sz="1400">
                          <a:solidFill>
                            <a:srgbClr val="FF0000"/>
                          </a:solidFill>
                        </a:rPr>
                        <a:t>(11)</a:t>
                      </a:r>
                    </a:p>
                  </a:txBody>
                  <a:tcPr/>
                </a:tc>
                <a:tc>
                  <a:txBody>
                    <a:bodyPr/>
                    <a:lstStyle/>
                    <a:p>
                      <a:pPr lvl="0" algn="ctr">
                        <a:buNone/>
                      </a:pPr>
                      <a:r>
                        <a:rPr lang="en-US" sz="1400" b="0" i="0" u="none" strike="noStrike" noProof="0">
                          <a:solidFill>
                            <a:srgbClr val="0070C0"/>
                          </a:solidFill>
                          <a:latin typeface="Franklin Gothic Book"/>
                        </a:rPr>
                        <a:t>45.5%</a:t>
                      </a:r>
                      <a:endParaRPr lang="en-US"/>
                    </a:p>
                    <a:p>
                      <a:pPr lvl="0" algn="ctr">
                        <a:buNone/>
                      </a:pPr>
                      <a:r>
                        <a:rPr lang="en-US" sz="1400" b="0" i="0" u="none" strike="noStrike" noProof="0">
                          <a:solidFill>
                            <a:srgbClr val="FF0000"/>
                          </a:solidFill>
                          <a:latin typeface="Franklin Gothic Book"/>
                        </a:rPr>
                        <a:t>(68.8%)</a:t>
                      </a:r>
                      <a:endParaRPr lang="en-US"/>
                    </a:p>
                  </a:txBody>
                  <a:tcPr/>
                </a:tc>
                <a:tc>
                  <a:txBody>
                    <a:bodyPr/>
                    <a:lstStyle/>
                    <a:p>
                      <a:pPr lvl="0" algn="ctr">
                        <a:buNone/>
                      </a:pPr>
                      <a:r>
                        <a:rPr lang="en-US" sz="1400" b="0" i="0" u="none" strike="noStrike" noProof="0">
                          <a:solidFill>
                            <a:schemeClr val="accent1"/>
                          </a:solidFill>
                          <a:latin typeface="Franklin Gothic Book"/>
                        </a:rPr>
                        <a:t>93.8%</a:t>
                      </a:r>
                    </a:p>
                    <a:p>
                      <a:pPr lvl="0" algn="ctr">
                        <a:buNone/>
                      </a:pPr>
                      <a:r>
                        <a:rPr lang="en-US" sz="1400" b="0" i="0" u="none" strike="noStrike" noProof="0">
                          <a:solidFill>
                            <a:srgbClr val="FF0000"/>
                          </a:solidFill>
                          <a:latin typeface="Franklin Gothic Book"/>
                        </a:rPr>
                        <a:t>(100%)</a:t>
                      </a:r>
                    </a:p>
                  </a:txBody>
                  <a:tcPr/>
                </a:tc>
                <a:extLst>
                  <a:ext uri="{0D108BD9-81ED-4DB2-BD59-A6C34878D82A}">
                    <a16:rowId xmlns:a16="http://schemas.microsoft.com/office/drawing/2014/main" val="3245255611"/>
                  </a:ext>
                </a:extLst>
              </a:tr>
            </a:tbl>
          </a:graphicData>
        </a:graphic>
      </p:graphicFrame>
      <p:pic>
        <p:nvPicPr>
          <p:cNvPr id="3" name="Picture 3" descr="A close up of a logo&#10;&#10;Description generated with high confidence">
            <a:extLst>
              <a:ext uri="{FF2B5EF4-FFF2-40B4-BE49-F238E27FC236}">
                <a16:creationId xmlns:a16="http://schemas.microsoft.com/office/drawing/2014/main" id="{F5C947C6-AB49-4595-A009-348287186E37}"/>
              </a:ext>
            </a:extLst>
          </p:cNvPr>
          <p:cNvPicPr>
            <a:picLocks noChangeAspect="1"/>
          </p:cNvPicPr>
          <p:nvPr/>
        </p:nvPicPr>
        <p:blipFill>
          <a:blip r:embed="rId2"/>
          <a:stretch>
            <a:fillRect/>
          </a:stretch>
        </p:blipFill>
        <p:spPr>
          <a:xfrm>
            <a:off x="10415006" y="96972"/>
            <a:ext cx="1662224" cy="582168"/>
          </a:xfrm>
          <a:prstGeom prst="rect">
            <a:avLst/>
          </a:prstGeom>
        </p:spPr>
      </p:pic>
      <p:sp>
        <p:nvSpPr>
          <p:cNvPr id="4" name="TextBox 3">
            <a:extLst>
              <a:ext uri="{FF2B5EF4-FFF2-40B4-BE49-F238E27FC236}">
                <a16:creationId xmlns:a16="http://schemas.microsoft.com/office/drawing/2014/main" id="{66458C15-0A98-4050-9080-B7AF87D78B4D}"/>
              </a:ext>
            </a:extLst>
          </p:cNvPr>
          <p:cNvSpPr txBox="1"/>
          <p:nvPr/>
        </p:nvSpPr>
        <p:spPr>
          <a:xfrm>
            <a:off x="10158186" y="6438900"/>
            <a:ext cx="274320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Updated 5/30/2019</a:t>
            </a:r>
            <a:endParaRPr lang="en-US"/>
          </a:p>
        </p:txBody>
      </p:sp>
      <p:sp>
        <p:nvSpPr>
          <p:cNvPr id="6" name="TextBox 5">
            <a:extLst>
              <a:ext uri="{FF2B5EF4-FFF2-40B4-BE49-F238E27FC236}">
                <a16:creationId xmlns:a16="http://schemas.microsoft.com/office/drawing/2014/main" id="{4999128E-DC5D-4D33-8B9B-4CE261B5AB17}"/>
              </a:ext>
            </a:extLst>
          </p:cNvPr>
          <p:cNvSpPr txBox="1"/>
          <p:nvPr/>
        </p:nvSpPr>
        <p:spPr>
          <a:xfrm>
            <a:off x="224971" y="5685971"/>
            <a:ext cx="3256721"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egoe UI"/>
              </a:rPr>
              <a:t>Discharged Alive: ​</a:t>
            </a:r>
          </a:p>
          <a:p>
            <a:pPr>
              <a:buChar char="•"/>
            </a:pPr>
            <a:r>
              <a:rPr lang="en-US">
                <a:cs typeface="Arial"/>
              </a:rPr>
              <a:t>CPC score 1 or 2: 14 </a:t>
            </a:r>
            <a:r>
              <a:rPr lang="en-US">
                <a:solidFill>
                  <a:srgbClr val="FF0000"/>
                </a:solidFill>
                <a:cs typeface="Arial"/>
              </a:rPr>
              <a:t>(10) </a:t>
            </a:r>
            <a:r>
              <a:rPr lang="en-US">
                <a:highlight>
                  <a:srgbClr val="FFFF00"/>
                </a:highlight>
                <a:cs typeface="Arial"/>
              </a:rPr>
              <a:t>(2750)​</a:t>
            </a:r>
          </a:p>
          <a:p>
            <a:pPr>
              <a:buChar char="•"/>
            </a:pPr>
            <a:r>
              <a:rPr lang="en-US">
                <a:cs typeface="Arial"/>
              </a:rPr>
              <a:t>CPC score 3 or 4: 1  </a:t>
            </a:r>
            <a:r>
              <a:rPr lang="en-US">
                <a:solidFill>
                  <a:srgbClr val="FF0000"/>
                </a:solidFill>
                <a:cs typeface="Arial"/>
              </a:rPr>
              <a:t>(1) </a:t>
            </a:r>
            <a:r>
              <a:rPr lang="en-US">
                <a:highlight>
                  <a:srgbClr val="FFFF00"/>
                </a:highlight>
                <a:cs typeface="Arial"/>
              </a:rPr>
              <a:t>(308)</a:t>
            </a:r>
          </a:p>
          <a:p>
            <a:pPr>
              <a:buChar char="•"/>
            </a:pPr>
            <a:r>
              <a:rPr lang="en-US">
                <a:cs typeface="Arial"/>
              </a:rPr>
              <a:t>CPC Unknown: </a:t>
            </a:r>
            <a:r>
              <a:rPr lang="en-US">
                <a:highlight>
                  <a:srgbClr val="FFFF00"/>
                </a:highlight>
                <a:cs typeface="Arial"/>
              </a:rPr>
              <a:t>(57)</a:t>
            </a:r>
          </a:p>
        </p:txBody>
      </p:sp>
      <p:sp>
        <p:nvSpPr>
          <p:cNvPr id="5" name="TextBox 4">
            <a:extLst>
              <a:ext uri="{FF2B5EF4-FFF2-40B4-BE49-F238E27FC236}">
                <a16:creationId xmlns:a16="http://schemas.microsoft.com/office/drawing/2014/main" id="{36724885-4D93-4EBA-AEE4-DBF6891B2D2F}"/>
              </a:ext>
            </a:extLst>
          </p:cNvPr>
          <p:cNvSpPr txBox="1"/>
          <p:nvPr/>
        </p:nvSpPr>
        <p:spPr>
          <a:xfrm>
            <a:off x="7550573" y="5860626"/>
            <a:ext cx="4639733"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ighlight>
                  <a:srgbClr val="FFFF00"/>
                </a:highlight>
              </a:rPr>
              <a:t>All data in yellow is 2018 CARES national data</a:t>
            </a:r>
          </a:p>
        </p:txBody>
      </p:sp>
    </p:spTree>
    <p:extLst>
      <p:ext uri="{BB962C8B-B14F-4D97-AF65-F5344CB8AC3E}">
        <p14:creationId xmlns:p14="http://schemas.microsoft.com/office/powerpoint/2010/main" val="128362847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2A606-457D-4A6F-9E48-B76B7813EE61}"/>
              </a:ext>
            </a:extLst>
          </p:cNvPr>
          <p:cNvSpPr>
            <a:spLocks noGrp="1"/>
          </p:cNvSpPr>
          <p:nvPr>
            <p:ph type="title"/>
          </p:nvPr>
        </p:nvSpPr>
        <p:spPr>
          <a:xfrm>
            <a:off x="1371600" y="1181986"/>
            <a:ext cx="9601200" cy="1485900"/>
          </a:xfrm>
        </p:spPr>
        <p:txBody>
          <a:bodyPr/>
          <a:lstStyle/>
          <a:p>
            <a:pPr algn="ctr"/>
            <a:r>
              <a:rPr lang="en-US"/>
              <a:t>What is Race to the Top?</a:t>
            </a:r>
          </a:p>
        </p:txBody>
      </p:sp>
      <p:sp>
        <p:nvSpPr>
          <p:cNvPr id="3" name="Content Placeholder 2">
            <a:extLst>
              <a:ext uri="{FF2B5EF4-FFF2-40B4-BE49-F238E27FC236}">
                <a16:creationId xmlns:a16="http://schemas.microsoft.com/office/drawing/2014/main" id="{7E17A83D-352E-4BCC-9526-90809334C7D0}"/>
              </a:ext>
            </a:extLst>
          </p:cNvPr>
          <p:cNvSpPr>
            <a:spLocks noGrp="1"/>
          </p:cNvSpPr>
          <p:nvPr>
            <p:ph idx="1"/>
          </p:nvPr>
        </p:nvSpPr>
        <p:spPr>
          <a:xfrm>
            <a:off x="1371600" y="2286000"/>
            <a:ext cx="10428248" cy="4278351"/>
          </a:xfrm>
          <a:solidFill>
            <a:schemeClr val="tx2">
              <a:lumMod val="25000"/>
              <a:lumOff val="75000"/>
            </a:schemeClr>
          </a:solidFill>
        </p:spPr>
        <p:txBody>
          <a:bodyPr vert="horz" lIns="91440" tIns="45720" rIns="91440" bIns="45720" rtlCol="0" anchor="t">
            <a:normAutofit/>
          </a:bodyPr>
          <a:lstStyle/>
          <a:p>
            <a:pPr marL="383540" indent="-383540"/>
            <a:r>
              <a:rPr lang="en-US" sz="2400" dirty="0"/>
              <a:t>8 Pillars of Success:</a:t>
            </a:r>
            <a:endParaRPr lang="en-US" sz="2400" dirty="0">
              <a:cs typeface="Calibri"/>
            </a:endParaRPr>
          </a:p>
          <a:p>
            <a:pPr marL="914400" indent="-383540"/>
            <a:r>
              <a:rPr lang="en-US" sz="2400" dirty="0"/>
              <a:t>Immediate recognition of sudden cardiac arrest</a:t>
            </a:r>
            <a:endParaRPr lang="en-US" sz="2400" dirty="0">
              <a:cs typeface="Calibri"/>
            </a:endParaRPr>
          </a:p>
          <a:p>
            <a:pPr marL="914400" indent="-383540"/>
            <a:r>
              <a:rPr lang="en-US" sz="2400" dirty="0"/>
              <a:t>911 activation, “First-Care” hands-only CPR, GPS to the Rescue</a:t>
            </a:r>
            <a:endParaRPr lang="en-US" sz="2400" dirty="0">
              <a:cs typeface="Calibri"/>
            </a:endParaRPr>
          </a:p>
          <a:p>
            <a:pPr marL="914400" indent="-383540"/>
            <a:r>
              <a:rPr lang="en-US" sz="2400" dirty="0"/>
              <a:t>Community access to and utilization of AEDs</a:t>
            </a:r>
            <a:endParaRPr lang="en-US" sz="2400" dirty="0">
              <a:cs typeface="Calibri"/>
            </a:endParaRPr>
          </a:p>
          <a:p>
            <a:pPr marL="914400" indent="-383540"/>
            <a:r>
              <a:rPr lang="en-US" sz="2400" dirty="0"/>
              <a:t>Pit crew resuscitation by EMS providers</a:t>
            </a:r>
            <a:endParaRPr lang="en-US" sz="2400" dirty="0">
              <a:cs typeface="Calibri"/>
            </a:endParaRPr>
          </a:p>
          <a:p>
            <a:pPr marL="914400" indent="-383540"/>
            <a:r>
              <a:rPr lang="en-US" sz="2400" dirty="0"/>
              <a:t>Deployment of advanced practice paramedics </a:t>
            </a:r>
            <a:endParaRPr lang="en-US" sz="2400" dirty="0">
              <a:cs typeface="Calibri"/>
            </a:endParaRPr>
          </a:p>
          <a:p>
            <a:pPr marL="914400" indent="-383540"/>
            <a:r>
              <a:rPr lang="en-US" sz="2400" dirty="0"/>
              <a:t>Advanced biomedical tools</a:t>
            </a:r>
            <a:endParaRPr lang="en-US" sz="2400" dirty="0">
              <a:cs typeface="Calibri"/>
            </a:endParaRPr>
          </a:p>
          <a:p>
            <a:pPr marL="914400" indent="-383540"/>
            <a:r>
              <a:rPr lang="en-US" sz="2400" dirty="0"/>
              <a:t>Immediate provider feedback</a:t>
            </a:r>
            <a:endParaRPr lang="en-US" sz="2400" dirty="0">
              <a:cs typeface="Calibri"/>
            </a:endParaRPr>
          </a:p>
          <a:p>
            <a:pPr marL="914400" indent="-383540"/>
            <a:r>
              <a:rPr lang="en-US" sz="2400" dirty="0"/>
              <a:t>Community and caregiver recognition</a:t>
            </a:r>
            <a:endParaRPr lang="en-US" sz="2400" dirty="0">
              <a:cs typeface="Calibri"/>
            </a:endParaRPr>
          </a:p>
          <a:p>
            <a:pPr marL="383540" indent="-383540"/>
            <a:endParaRPr lang="en-US" i="0"/>
          </a:p>
          <a:p>
            <a:pPr lvl="1" indent="-383540"/>
            <a:endParaRPr lang="en-US" i="0"/>
          </a:p>
        </p:txBody>
      </p:sp>
      <p:pic>
        <p:nvPicPr>
          <p:cNvPr id="4" name="Picture 4">
            <a:extLst>
              <a:ext uri="{FF2B5EF4-FFF2-40B4-BE49-F238E27FC236}">
                <a16:creationId xmlns:a16="http://schemas.microsoft.com/office/drawing/2014/main" id="{EB09EEED-7B2F-4AE5-BB03-41BFD96AF52F}"/>
              </a:ext>
            </a:extLst>
          </p:cNvPr>
          <p:cNvPicPr>
            <a:picLocks noChangeAspect="1"/>
          </p:cNvPicPr>
          <p:nvPr/>
        </p:nvPicPr>
        <p:blipFill>
          <a:blip r:embed="rId2"/>
          <a:stretch>
            <a:fillRect/>
          </a:stretch>
        </p:blipFill>
        <p:spPr>
          <a:xfrm>
            <a:off x="8906107" y="4661674"/>
            <a:ext cx="2743200" cy="1790700"/>
          </a:xfrm>
          <a:prstGeom prst="rect">
            <a:avLst/>
          </a:prstGeom>
        </p:spPr>
      </p:pic>
      <p:pic>
        <p:nvPicPr>
          <p:cNvPr id="8" name="Picture 3" descr="A close up of a logo&#10;&#10;Description generated with high confidence">
            <a:extLst>
              <a:ext uri="{FF2B5EF4-FFF2-40B4-BE49-F238E27FC236}">
                <a16:creationId xmlns:a16="http://schemas.microsoft.com/office/drawing/2014/main" id="{03420D87-4C63-4A6C-AA8C-EE4DE404BF15}"/>
              </a:ext>
            </a:extLst>
          </p:cNvPr>
          <p:cNvPicPr>
            <a:picLocks noChangeAspect="1"/>
          </p:cNvPicPr>
          <p:nvPr/>
        </p:nvPicPr>
        <p:blipFill>
          <a:blip r:embed="rId3"/>
          <a:stretch>
            <a:fillRect/>
          </a:stretch>
        </p:blipFill>
        <p:spPr>
          <a:xfrm>
            <a:off x="10415006" y="96972"/>
            <a:ext cx="1662224" cy="582168"/>
          </a:xfrm>
          <a:prstGeom prst="rect">
            <a:avLst/>
          </a:prstGeom>
        </p:spPr>
      </p:pic>
    </p:spTree>
    <p:extLst>
      <p:ext uri="{BB962C8B-B14F-4D97-AF65-F5344CB8AC3E}">
        <p14:creationId xmlns:p14="http://schemas.microsoft.com/office/powerpoint/2010/main" val="350619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10" descr="A screenshot of a cell phone&#10;&#10;Description generated with very high confidence">
            <a:extLst>
              <a:ext uri="{FF2B5EF4-FFF2-40B4-BE49-F238E27FC236}">
                <a16:creationId xmlns:a16="http://schemas.microsoft.com/office/drawing/2014/main" id="{6E1C2A93-4754-4FB5-B6EB-B910A2250A0E}"/>
              </a:ext>
            </a:extLst>
          </p:cNvPr>
          <p:cNvPicPr>
            <a:picLocks noChangeAspect="1"/>
          </p:cNvPicPr>
          <p:nvPr/>
        </p:nvPicPr>
        <p:blipFill>
          <a:blip r:embed="rId2"/>
          <a:stretch>
            <a:fillRect/>
          </a:stretch>
        </p:blipFill>
        <p:spPr>
          <a:xfrm>
            <a:off x="914400" y="297891"/>
            <a:ext cx="5434313" cy="3272090"/>
          </a:xfrm>
          <a:prstGeom prst="rect">
            <a:avLst/>
          </a:prstGeom>
        </p:spPr>
      </p:pic>
      <p:pic>
        <p:nvPicPr>
          <p:cNvPr id="12" name="Picture 12" descr="A screenshot of a cell phone&#10;&#10;Description generated with very high confidence">
            <a:extLst>
              <a:ext uri="{FF2B5EF4-FFF2-40B4-BE49-F238E27FC236}">
                <a16:creationId xmlns:a16="http://schemas.microsoft.com/office/drawing/2014/main" id="{0B3F2CAB-9E2F-4EFD-BAF4-3A22941604B0}"/>
              </a:ext>
            </a:extLst>
          </p:cNvPr>
          <p:cNvPicPr>
            <a:picLocks noChangeAspect="1"/>
          </p:cNvPicPr>
          <p:nvPr/>
        </p:nvPicPr>
        <p:blipFill>
          <a:blip r:embed="rId3"/>
          <a:stretch>
            <a:fillRect/>
          </a:stretch>
        </p:blipFill>
        <p:spPr>
          <a:xfrm>
            <a:off x="6585995" y="3509865"/>
            <a:ext cx="5289630" cy="3185280"/>
          </a:xfrm>
          <a:prstGeom prst="rect">
            <a:avLst/>
          </a:prstGeom>
        </p:spPr>
      </p:pic>
    </p:spTree>
    <p:extLst>
      <p:ext uri="{BB962C8B-B14F-4D97-AF65-F5344CB8AC3E}">
        <p14:creationId xmlns:p14="http://schemas.microsoft.com/office/powerpoint/2010/main" val="3211496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2" name="Picture 12" descr="A screenshot of a cell phone&#10;&#10;Description generated with very high confidence">
            <a:extLst>
              <a:ext uri="{FF2B5EF4-FFF2-40B4-BE49-F238E27FC236}">
                <a16:creationId xmlns:a16="http://schemas.microsoft.com/office/drawing/2014/main" id="{A2949470-4179-404B-A741-D9A73929DD1D}"/>
              </a:ext>
            </a:extLst>
          </p:cNvPr>
          <p:cNvPicPr>
            <a:picLocks noChangeAspect="1"/>
          </p:cNvPicPr>
          <p:nvPr/>
        </p:nvPicPr>
        <p:blipFill>
          <a:blip r:embed="rId2"/>
          <a:stretch>
            <a:fillRect/>
          </a:stretch>
        </p:blipFill>
        <p:spPr>
          <a:xfrm>
            <a:off x="943337" y="288969"/>
            <a:ext cx="5154592" cy="3328517"/>
          </a:xfrm>
          <a:prstGeom prst="rect">
            <a:avLst/>
          </a:prstGeom>
        </p:spPr>
      </p:pic>
      <p:pic>
        <p:nvPicPr>
          <p:cNvPr id="14" name="Picture 14" descr="A screenshot of a cell phone&#10;&#10;Description generated with very high confidence">
            <a:extLst>
              <a:ext uri="{FF2B5EF4-FFF2-40B4-BE49-F238E27FC236}">
                <a16:creationId xmlns:a16="http://schemas.microsoft.com/office/drawing/2014/main" id="{277B9396-45FC-4EF1-9548-D50CA24A9698}"/>
              </a:ext>
            </a:extLst>
          </p:cNvPr>
          <p:cNvPicPr>
            <a:picLocks noChangeAspect="1"/>
          </p:cNvPicPr>
          <p:nvPr/>
        </p:nvPicPr>
        <p:blipFill>
          <a:blip r:embed="rId3"/>
          <a:stretch>
            <a:fillRect/>
          </a:stretch>
        </p:blipFill>
        <p:spPr>
          <a:xfrm>
            <a:off x="6528121" y="3461637"/>
            <a:ext cx="5472896" cy="3291382"/>
          </a:xfrm>
          <a:prstGeom prst="rect">
            <a:avLst/>
          </a:prstGeom>
        </p:spPr>
      </p:pic>
    </p:spTree>
    <p:extLst>
      <p:ext uri="{BB962C8B-B14F-4D97-AF65-F5344CB8AC3E}">
        <p14:creationId xmlns:p14="http://schemas.microsoft.com/office/powerpoint/2010/main" val="31972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4C87E-5C3C-4934-B798-09CF199BDDE9}"/>
              </a:ext>
            </a:extLst>
          </p:cNvPr>
          <p:cNvSpPr>
            <a:spLocks noGrp="1"/>
          </p:cNvSpPr>
          <p:nvPr>
            <p:ph type="title"/>
          </p:nvPr>
        </p:nvSpPr>
        <p:spPr>
          <a:xfrm>
            <a:off x="515210" y="-350253"/>
            <a:ext cx="10774278" cy="1485900"/>
          </a:xfrm>
        </p:spPr>
        <p:txBody>
          <a:bodyPr>
            <a:normAutofit fontScale="90000"/>
          </a:bodyPr>
          <a:lstStyle/>
          <a:p>
            <a:pPr algn="ctr"/>
            <a:br>
              <a:rPr lang="en-US"/>
            </a:br>
            <a:r>
              <a:rPr lang="en-US"/>
              <a:t>AMT All </a:t>
            </a:r>
            <a:r>
              <a:rPr lang="en-US" b="1">
                <a:solidFill>
                  <a:srgbClr val="0070C0"/>
                </a:solidFill>
              </a:rPr>
              <a:t>V-fib/V-tach</a:t>
            </a:r>
            <a:r>
              <a:rPr lang="en-US"/>
              <a:t> </a:t>
            </a:r>
            <a:br>
              <a:rPr lang="en-US"/>
            </a:br>
            <a:r>
              <a:rPr lang="en-US"/>
              <a:t>Cardiac Arrests</a:t>
            </a:r>
          </a:p>
        </p:txBody>
      </p:sp>
      <p:graphicFrame>
        <p:nvGraphicFramePr>
          <p:cNvPr id="8" name="Table 8">
            <a:extLst>
              <a:ext uri="{FF2B5EF4-FFF2-40B4-BE49-F238E27FC236}">
                <a16:creationId xmlns:a16="http://schemas.microsoft.com/office/drawing/2014/main" id="{5FB0FEAE-EB45-4B83-90A5-50F54F9C2AD7}"/>
              </a:ext>
            </a:extLst>
          </p:cNvPr>
          <p:cNvGraphicFramePr>
            <a:graphicFrameLocks noGrp="1"/>
          </p:cNvGraphicFramePr>
          <p:nvPr>
            <p:ph idx="1"/>
          </p:nvPr>
        </p:nvGraphicFramePr>
        <p:xfrm>
          <a:off x="262467" y="1320799"/>
          <a:ext cx="11658713" cy="3870960"/>
        </p:xfrm>
        <a:graphic>
          <a:graphicData uri="http://schemas.openxmlformats.org/drawingml/2006/table">
            <a:tbl>
              <a:tblPr firstRow="1" bandRow="1">
                <a:tableStyleId>{5C22544A-7EE6-4342-B048-85BDC9FD1C3A}</a:tableStyleId>
              </a:tblPr>
              <a:tblGrid>
                <a:gridCol w="617217">
                  <a:extLst>
                    <a:ext uri="{9D8B030D-6E8A-4147-A177-3AD203B41FA5}">
                      <a16:colId xmlns:a16="http://schemas.microsoft.com/office/drawing/2014/main" val="937482631"/>
                    </a:ext>
                  </a:extLst>
                </a:gridCol>
                <a:gridCol w="1303017">
                  <a:extLst>
                    <a:ext uri="{9D8B030D-6E8A-4147-A177-3AD203B41FA5}">
                      <a16:colId xmlns:a16="http://schemas.microsoft.com/office/drawing/2014/main" val="3283691650"/>
                    </a:ext>
                  </a:extLst>
                </a:gridCol>
                <a:gridCol w="1242059">
                  <a:extLst>
                    <a:ext uri="{9D8B030D-6E8A-4147-A177-3AD203B41FA5}">
                      <a16:colId xmlns:a16="http://schemas.microsoft.com/office/drawing/2014/main" val="820368945"/>
                    </a:ext>
                  </a:extLst>
                </a:gridCol>
                <a:gridCol w="1054715">
                  <a:extLst>
                    <a:ext uri="{9D8B030D-6E8A-4147-A177-3AD203B41FA5}">
                      <a16:colId xmlns:a16="http://schemas.microsoft.com/office/drawing/2014/main" val="484847268"/>
                    </a:ext>
                  </a:extLst>
                </a:gridCol>
                <a:gridCol w="974051">
                  <a:extLst>
                    <a:ext uri="{9D8B030D-6E8A-4147-A177-3AD203B41FA5}">
                      <a16:colId xmlns:a16="http://schemas.microsoft.com/office/drawing/2014/main" val="1900496981"/>
                    </a:ext>
                  </a:extLst>
                </a:gridCol>
                <a:gridCol w="975356">
                  <a:extLst>
                    <a:ext uri="{9D8B030D-6E8A-4147-A177-3AD203B41FA5}">
                      <a16:colId xmlns:a16="http://schemas.microsoft.com/office/drawing/2014/main" val="2344014072"/>
                    </a:ext>
                  </a:extLst>
                </a:gridCol>
                <a:gridCol w="996502">
                  <a:extLst>
                    <a:ext uri="{9D8B030D-6E8A-4147-A177-3AD203B41FA5}">
                      <a16:colId xmlns:a16="http://schemas.microsoft.com/office/drawing/2014/main" val="2169435681"/>
                    </a:ext>
                  </a:extLst>
                </a:gridCol>
                <a:gridCol w="1249680">
                  <a:extLst>
                    <a:ext uri="{9D8B030D-6E8A-4147-A177-3AD203B41FA5}">
                      <a16:colId xmlns:a16="http://schemas.microsoft.com/office/drawing/2014/main" val="1708850555"/>
                    </a:ext>
                  </a:extLst>
                </a:gridCol>
                <a:gridCol w="1211579">
                  <a:extLst>
                    <a:ext uri="{9D8B030D-6E8A-4147-A177-3AD203B41FA5}">
                      <a16:colId xmlns:a16="http://schemas.microsoft.com/office/drawing/2014/main" val="460018815"/>
                    </a:ext>
                  </a:extLst>
                </a:gridCol>
                <a:gridCol w="2034537">
                  <a:extLst>
                    <a:ext uri="{9D8B030D-6E8A-4147-A177-3AD203B41FA5}">
                      <a16:colId xmlns:a16="http://schemas.microsoft.com/office/drawing/2014/main" val="2502501010"/>
                    </a:ext>
                  </a:extLst>
                </a:gridCol>
              </a:tblGrid>
              <a:tr h="370839">
                <a:tc>
                  <a:txBody>
                    <a:bodyPr/>
                    <a:lstStyle/>
                    <a:p>
                      <a:pPr lvl="0" algn="ctr">
                        <a:buNone/>
                      </a:pPr>
                      <a:endParaRPr lang="en-US"/>
                    </a:p>
                  </a:txBody>
                  <a:tcPr/>
                </a:tc>
                <a:tc>
                  <a:txBody>
                    <a:bodyPr/>
                    <a:lstStyle/>
                    <a:p>
                      <a:pPr algn="ctr">
                        <a:buNone/>
                      </a:pPr>
                      <a:r>
                        <a:rPr lang="en-US" sz="1600" b="0">
                          <a:latin typeface="Calibri"/>
                        </a:rPr>
                        <a:t>Total Resuscitation Attempts</a:t>
                      </a:r>
                    </a:p>
                    <a:p>
                      <a:pPr lvl="0" algn="ctr">
                        <a:buNone/>
                      </a:pPr>
                      <a:endParaRPr lang="en-US" sz="1600" b="0">
                        <a:solidFill>
                          <a:schemeClr val="tx1"/>
                        </a:solidFill>
                        <a:latin typeface="Calibri"/>
                      </a:endParaRPr>
                    </a:p>
                    <a:p>
                      <a:pPr lvl="0" algn="ctr">
                        <a:buNone/>
                      </a:pPr>
                      <a:r>
                        <a:rPr lang="en-US" sz="1600" b="0">
                          <a:solidFill>
                            <a:schemeClr val="tx1"/>
                          </a:solidFill>
                          <a:latin typeface="Calibri"/>
                        </a:rPr>
                        <a:t>AMT-East</a:t>
                      </a:r>
                      <a:endParaRPr lang="en-US" sz="1600">
                        <a:latin typeface="Calibri"/>
                      </a:endParaRPr>
                    </a:p>
                    <a:p>
                      <a:pPr lvl="0" algn="ctr">
                        <a:buNone/>
                      </a:pPr>
                      <a:r>
                        <a:rPr lang="en-US" sz="1600" b="0" i="0" u="none" strike="noStrike" noProof="0">
                          <a:solidFill>
                            <a:srgbClr val="FF0000"/>
                          </a:solidFill>
                          <a:latin typeface="Calibri"/>
                        </a:rPr>
                        <a:t>(Peoria)</a:t>
                      </a:r>
                    </a:p>
                    <a:p>
                      <a:pPr lvl="0" algn="ctr">
                        <a:buNone/>
                      </a:pPr>
                      <a:r>
                        <a:rPr lang="en-US" sz="1600" b="1" i="0" u="none" strike="noStrike" noProof="0">
                          <a:solidFill>
                            <a:srgbClr val="FFFF00"/>
                          </a:solidFill>
                          <a:latin typeface="Calibri"/>
                        </a:rPr>
                        <a:t>89,827</a:t>
                      </a:r>
                      <a:endParaRPr lang="en-US"/>
                    </a:p>
                  </a:txBody>
                  <a:tcPr/>
                </a:tc>
                <a:tc>
                  <a:txBody>
                    <a:bodyPr/>
                    <a:lstStyle/>
                    <a:p>
                      <a:pPr algn="ctr">
                        <a:buNone/>
                      </a:pPr>
                      <a:r>
                        <a:rPr lang="en-US" sz="1600" b="0">
                          <a:latin typeface="Calibri"/>
                        </a:rPr>
                        <a:t> V-fib/V-tach Arrests</a:t>
                      </a:r>
                    </a:p>
                    <a:p>
                      <a:pPr lvl="0" algn="ctr">
                        <a:buNone/>
                      </a:pPr>
                      <a:endParaRPr lang="en-US" sz="1600" b="0">
                        <a:solidFill>
                          <a:schemeClr val="tx1"/>
                        </a:solidFill>
                        <a:latin typeface="Calibri"/>
                      </a:endParaRPr>
                    </a:p>
                    <a:p>
                      <a:pPr lvl="0" algn="ctr">
                        <a:buNone/>
                      </a:pPr>
                      <a:endParaRPr lang="en-US" sz="1600" b="0">
                        <a:solidFill>
                          <a:schemeClr val="tx1"/>
                        </a:solidFill>
                        <a:latin typeface="Calibri"/>
                      </a:endParaRPr>
                    </a:p>
                    <a:p>
                      <a:pPr lvl="0" algn="ctr">
                        <a:buNone/>
                      </a:pPr>
                      <a:r>
                        <a:rPr lang="en-US" sz="1600" b="0">
                          <a:solidFill>
                            <a:schemeClr val="tx1"/>
                          </a:solidFill>
                          <a:latin typeface="Calibri"/>
                        </a:rPr>
                        <a:t>AMT-East</a:t>
                      </a:r>
                      <a:endParaRPr lang="en-US" sz="1600">
                        <a:latin typeface="Calibri"/>
                      </a:endParaRPr>
                    </a:p>
                    <a:p>
                      <a:pPr lvl="0" algn="ctr">
                        <a:buNone/>
                      </a:pPr>
                      <a:r>
                        <a:rPr lang="en-US" sz="1600" b="0" i="0" u="none" strike="noStrike" noProof="0">
                          <a:solidFill>
                            <a:srgbClr val="FF0000"/>
                          </a:solidFill>
                          <a:latin typeface="Calibri"/>
                        </a:rPr>
                        <a:t>(Peoria)</a:t>
                      </a:r>
                    </a:p>
                    <a:p>
                      <a:pPr lvl="0" algn="ctr">
                        <a:buNone/>
                      </a:pPr>
                      <a:r>
                        <a:rPr lang="en-US" sz="1600" b="0" i="0" u="none" strike="noStrike" noProof="0">
                          <a:solidFill>
                            <a:srgbClr val="FFFF00"/>
                          </a:solidFill>
                          <a:latin typeface="Calibri"/>
                        </a:rPr>
                        <a:t>16,132</a:t>
                      </a:r>
                    </a:p>
                  </a:txBody>
                  <a:tcPr/>
                </a:tc>
                <a:tc>
                  <a:txBody>
                    <a:bodyPr/>
                    <a:lstStyle/>
                    <a:p>
                      <a:pPr algn="ctr">
                        <a:buNone/>
                      </a:pPr>
                      <a:r>
                        <a:rPr lang="en-US" sz="1600" b="0">
                          <a:latin typeface="Calibri"/>
                        </a:rPr>
                        <a:t>Field ROSC</a:t>
                      </a:r>
                    </a:p>
                    <a:p>
                      <a:pPr lvl="0" algn="ctr">
                        <a:buNone/>
                      </a:pPr>
                      <a:endParaRPr lang="en-US" sz="1600" b="0">
                        <a:latin typeface="Calibri"/>
                      </a:endParaRPr>
                    </a:p>
                    <a:p>
                      <a:pPr lvl="0" algn="ctr">
                        <a:buNone/>
                      </a:pPr>
                      <a:endParaRPr lang="en-US" sz="1600" b="0">
                        <a:latin typeface="Calibri"/>
                      </a:endParaRPr>
                    </a:p>
                    <a:p>
                      <a:pPr lvl="0" algn="ctr">
                        <a:buNone/>
                      </a:pPr>
                      <a:r>
                        <a:rPr lang="en-US" sz="1600" b="0">
                          <a:solidFill>
                            <a:schemeClr val="tx1"/>
                          </a:solidFill>
                          <a:latin typeface="Calibri"/>
                        </a:rPr>
                        <a:t>AMT-East</a:t>
                      </a:r>
                    </a:p>
                    <a:p>
                      <a:pPr lvl="0" algn="ctr">
                        <a:buNone/>
                      </a:pPr>
                      <a:r>
                        <a:rPr lang="en-US" sz="1600" b="0" i="0" u="none" strike="noStrike" noProof="0">
                          <a:solidFill>
                            <a:srgbClr val="FF0000"/>
                          </a:solidFill>
                          <a:latin typeface="Calibri"/>
                        </a:rPr>
                        <a:t>(Peoria)</a:t>
                      </a:r>
                    </a:p>
                    <a:p>
                      <a:pPr lvl="0" algn="ctr">
                        <a:buNone/>
                      </a:pPr>
                      <a:r>
                        <a:rPr lang="en-US" sz="1600" b="0" i="0" u="none" strike="noStrike" noProof="0">
                          <a:solidFill>
                            <a:srgbClr val="FFFF00"/>
                          </a:solidFill>
                          <a:latin typeface="Calibri"/>
                        </a:rPr>
                        <a:t>7,842</a:t>
                      </a:r>
                    </a:p>
                  </a:txBody>
                  <a:tcPr/>
                </a:tc>
                <a:tc>
                  <a:txBody>
                    <a:bodyPr/>
                    <a:lstStyle/>
                    <a:p>
                      <a:pPr lvl="0" algn="ctr">
                        <a:buNone/>
                      </a:pPr>
                      <a:r>
                        <a:rPr lang="en-US" sz="1600" b="0">
                          <a:latin typeface="Calibri"/>
                        </a:rPr>
                        <a:t>Field ROSC %</a:t>
                      </a:r>
                    </a:p>
                    <a:p>
                      <a:pPr lvl="0" algn="ctr">
                        <a:buNone/>
                      </a:pPr>
                      <a:endParaRPr lang="en-US" sz="1600" b="0">
                        <a:latin typeface="Calibri"/>
                      </a:endParaRPr>
                    </a:p>
                    <a:p>
                      <a:pPr lvl="0" algn="ctr">
                        <a:buNone/>
                      </a:pPr>
                      <a:endParaRPr lang="en-US" sz="1600" b="0">
                        <a:solidFill>
                          <a:srgbClr val="0070C0"/>
                        </a:solidFill>
                        <a:latin typeface="Calibri"/>
                      </a:endParaRPr>
                    </a:p>
                    <a:p>
                      <a:pPr lvl="0" algn="ctr">
                        <a:buNone/>
                      </a:pPr>
                      <a:r>
                        <a:rPr lang="en-US" sz="1600" b="0">
                          <a:solidFill>
                            <a:srgbClr val="002060"/>
                          </a:solidFill>
                          <a:latin typeface="Calibri"/>
                        </a:rPr>
                        <a:t>AMT-East</a:t>
                      </a:r>
                      <a:endParaRPr lang="en-US" sz="1600">
                        <a:solidFill>
                          <a:srgbClr val="002060"/>
                        </a:solidFill>
                        <a:latin typeface="Calibri"/>
                      </a:endParaRPr>
                    </a:p>
                    <a:p>
                      <a:pPr lvl="0" algn="ctr">
                        <a:buNone/>
                      </a:pPr>
                      <a:r>
                        <a:rPr lang="en-US" sz="1600" b="0" i="0" u="none" strike="noStrike" noProof="0">
                          <a:solidFill>
                            <a:srgbClr val="C00000"/>
                          </a:solidFill>
                          <a:latin typeface="Calibri"/>
                        </a:rPr>
                        <a:t>(Peoria)</a:t>
                      </a:r>
                    </a:p>
                    <a:p>
                      <a:pPr lvl="0" algn="ctr">
                        <a:buNone/>
                      </a:pPr>
                      <a:r>
                        <a:rPr lang="en-US" sz="1600" b="0" i="0" u="none" strike="noStrike" noProof="0">
                          <a:solidFill>
                            <a:srgbClr val="FFFF00"/>
                          </a:solidFill>
                          <a:latin typeface="Calibri"/>
                        </a:rPr>
                        <a:t>48.6%</a:t>
                      </a:r>
                    </a:p>
                  </a:txBody>
                  <a:tcPr/>
                </a:tc>
                <a:tc>
                  <a:txBody>
                    <a:bodyPr/>
                    <a:lstStyle/>
                    <a:p>
                      <a:pPr algn="ctr">
                        <a:buNone/>
                      </a:pPr>
                      <a:r>
                        <a:rPr lang="en-US" sz="1600" b="0">
                          <a:latin typeface="Calibri"/>
                        </a:rPr>
                        <a:t>ICU Admits</a:t>
                      </a:r>
                    </a:p>
                    <a:p>
                      <a:pPr lvl="0" algn="ctr">
                        <a:buNone/>
                      </a:pPr>
                      <a:endParaRPr lang="en-US" sz="1600" b="0">
                        <a:latin typeface="Calibri"/>
                      </a:endParaRPr>
                    </a:p>
                    <a:p>
                      <a:pPr lvl="0" algn="ctr">
                        <a:buNone/>
                      </a:pPr>
                      <a:endParaRPr lang="en-US" sz="1600" b="0">
                        <a:latin typeface="Calibri"/>
                      </a:endParaRPr>
                    </a:p>
                    <a:p>
                      <a:pPr lvl="0" algn="ctr">
                        <a:buNone/>
                      </a:pPr>
                      <a:r>
                        <a:rPr lang="en-US" sz="1600" b="0">
                          <a:solidFill>
                            <a:schemeClr val="tx1"/>
                          </a:solidFill>
                          <a:latin typeface="Calibri"/>
                        </a:rPr>
                        <a:t>AMT-East</a:t>
                      </a:r>
                    </a:p>
                    <a:p>
                      <a:pPr lvl="0" algn="ctr">
                        <a:buNone/>
                      </a:pPr>
                      <a:r>
                        <a:rPr lang="en-US" sz="1600" b="0" i="0" u="none" strike="noStrike" noProof="0">
                          <a:solidFill>
                            <a:srgbClr val="FF0000"/>
                          </a:solidFill>
                          <a:latin typeface="Calibri"/>
                        </a:rPr>
                        <a:t>(Peoria)</a:t>
                      </a:r>
                    </a:p>
                    <a:p>
                      <a:pPr lvl="0" algn="ctr">
                        <a:buNone/>
                      </a:pPr>
                      <a:r>
                        <a:rPr lang="en-US" sz="1600" b="0" i="0" u="none" strike="noStrike" noProof="0">
                          <a:solidFill>
                            <a:srgbClr val="FFFF00"/>
                          </a:solidFill>
                          <a:latin typeface="Calibri"/>
                        </a:rPr>
                        <a:t>7,813</a:t>
                      </a:r>
                    </a:p>
                  </a:txBody>
                  <a:tcPr/>
                </a:tc>
                <a:tc>
                  <a:txBody>
                    <a:bodyPr/>
                    <a:lstStyle/>
                    <a:p>
                      <a:pPr lvl="0" algn="ctr">
                        <a:buNone/>
                      </a:pPr>
                      <a:r>
                        <a:rPr lang="en-US" sz="1600" b="0">
                          <a:latin typeface="Calibri"/>
                        </a:rPr>
                        <a:t>ICU Admits %</a:t>
                      </a:r>
                    </a:p>
                    <a:p>
                      <a:pPr lvl="0" algn="ctr">
                        <a:buNone/>
                      </a:pPr>
                      <a:endParaRPr lang="en-US" sz="1600" b="0">
                        <a:latin typeface="Calibri"/>
                      </a:endParaRPr>
                    </a:p>
                    <a:p>
                      <a:pPr lvl="0" algn="ctr">
                        <a:buNone/>
                      </a:pPr>
                      <a:endParaRPr lang="en-US" sz="1600" b="0">
                        <a:solidFill>
                          <a:srgbClr val="0070C0"/>
                        </a:solidFill>
                        <a:latin typeface="Calibri"/>
                      </a:endParaRPr>
                    </a:p>
                    <a:p>
                      <a:pPr lvl="0" algn="ctr">
                        <a:buNone/>
                      </a:pPr>
                      <a:r>
                        <a:rPr lang="en-US" sz="1600" b="0">
                          <a:solidFill>
                            <a:srgbClr val="002060"/>
                          </a:solidFill>
                          <a:latin typeface="Calibri"/>
                        </a:rPr>
                        <a:t>AMT-East</a:t>
                      </a:r>
                      <a:endParaRPr lang="en-US" sz="1600">
                        <a:solidFill>
                          <a:srgbClr val="002060"/>
                        </a:solidFill>
                        <a:latin typeface="Calibri"/>
                      </a:endParaRPr>
                    </a:p>
                    <a:p>
                      <a:pPr lvl="0" algn="ctr">
                        <a:buNone/>
                      </a:pPr>
                      <a:r>
                        <a:rPr lang="en-US" sz="1600" b="0" i="0" u="none" strike="noStrike" noProof="0">
                          <a:solidFill>
                            <a:srgbClr val="C00000"/>
                          </a:solidFill>
                          <a:latin typeface="Calibri"/>
                        </a:rPr>
                        <a:t>(Peoria)</a:t>
                      </a:r>
                    </a:p>
                    <a:p>
                      <a:pPr lvl="0" algn="ctr">
                        <a:buNone/>
                      </a:pPr>
                      <a:r>
                        <a:rPr lang="en-US" sz="1600" b="0" i="0" u="none" strike="noStrike" noProof="0">
                          <a:solidFill>
                            <a:srgbClr val="FFFF00"/>
                          </a:solidFill>
                          <a:latin typeface="Calibri"/>
                        </a:rPr>
                        <a:t>48.4%</a:t>
                      </a:r>
                    </a:p>
                  </a:txBody>
                  <a:tcPr/>
                </a:tc>
                <a:tc>
                  <a:txBody>
                    <a:bodyPr/>
                    <a:lstStyle/>
                    <a:p>
                      <a:pPr algn="ctr">
                        <a:buNone/>
                      </a:pPr>
                      <a:r>
                        <a:rPr lang="en-US" sz="1600" b="0">
                          <a:latin typeface="Calibri"/>
                        </a:rPr>
                        <a:t>Discharged Alive</a:t>
                      </a:r>
                    </a:p>
                    <a:p>
                      <a:pPr lvl="0" algn="ctr">
                        <a:buNone/>
                      </a:pPr>
                      <a:endParaRPr lang="en-US" sz="1600" b="0">
                        <a:latin typeface="Calibri"/>
                      </a:endParaRPr>
                    </a:p>
                    <a:p>
                      <a:pPr lvl="0" algn="ctr">
                        <a:buNone/>
                      </a:pPr>
                      <a:endParaRPr lang="en-US" sz="1600" b="0">
                        <a:solidFill>
                          <a:schemeClr val="tx1"/>
                        </a:solidFill>
                        <a:latin typeface="Calibri"/>
                      </a:endParaRPr>
                    </a:p>
                    <a:p>
                      <a:pPr lvl="0" algn="ctr">
                        <a:buNone/>
                      </a:pPr>
                      <a:r>
                        <a:rPr lang="en-US" sz="1600" b="0">
                          <a:solidFill>
                            <a:schemeClr val="tx1"/>
                          </a:solidFill>
                          <a:latin typeface="Calibri"/>
                        </a:rPr>
                        <a:t>AMT-East</a:t>
                      </a:r>
                      <a:endParaRPr lang="en-US" sz="1600">
                        <a:latin typeface="Calibri"/>
                      </a:endParaRPr>
                    </a:p>
                    <a:p>
                      <a:pPr lvl="0" algn="ctr">
                        <a:buNone/>
                      </a:pPr>
                      <a:r>
                        <a:rPr lang="en-US" sz="1600" b="0">
                          <a:solidFill>
                            <a:srgbClr val="FF0000"/>
                          </a:solidFill>
                          <a:latin typeface="Calibri"/>
                        </a:rPr>
                        <a:t>(Peoria)</a:t>
                      </a:r>
                    </a:p>
                    <a:p>
                      <a:pPr lvl="0" algn="ctr">
                        <a:buNone/>
                      </a:pPr>
                      <a:r>
                        <a:rPr lang="en-US" sz="1600" b="0">
                          <a:solidFill>
                            <a:srgbClr val="FFFF00"/>
                          </a:solidFill>
                          <a:latin typeface="Calibri"/>
                        </a:rPr>
                        <a:t>4,580</a:t>
                      </a:r>
                    </a:p>
                  </a:txBody>
                  <a:tcPr/>
                </a:tc>
                <a:tc>
                  <a:txBody>
                    <a:bodyPr/>
                    <a:lstStyle/>
                    <a:p>
                      <a:pPr lvl="0" algn="ctr">
                        <a:buNone/>
                      </a:pPr>
                      <a:r>
                        <a:rPr lang="en-US" sz="1600" b="0" i="0" u="none" strike="noStrike" noProof="0">
                          <a:solidFill>
                            <a:srgbClr val="FFFFFF"/>
                          </a:solidFill>
                          <a:latin typeface="Calibri"/>
                        </a:rPr>
                        <a:t>Discharged Alive %</a:t>
                      </a:r>
                      <a:endParaRPr lang="en-US" sz="1600" b="1" i="0" u="none" strike="noStrike" noProof="0">
                        <a:latin typeface="Calibri"/>
                      </a:endParaRPr>
                    </a:p>
                    <a:p>
                      <a:pPr lvl="0" algn="ctr">
                        <a:buNone/>
                      </a:pPr>
                      <a:endParaRPr lang="en-US" sz="1600" b="1" i="0" u="none" strike="noStrike" noProof="0">
                        <a:latin typeface="Calibri"/>
                      </a:endParaRPr>
                    </a:p>
                    <a:p>
                      <a:pPr lvl="0" algn="ctr">
                        <a:buNone/>
                      </a:pPr>
                      <a:endParaRPr lang="en-US" sz="1600" b="0" i="0" u="none" strike="noStrike" noProof="0">
                        <a:solidFill>
                          <a:srgbClr val="0070C0"/>
                        </a:solidFill>
                        <a:latin typeface="Calibri"/>
                      </a:endParaRPr>
                    </a:p>
                    <a:p>
                      <a:pPr lvl="0" algn="ctr">
                        <a:buNone/>
                      </a:pPr>
                      <a:r>
                        <a:rPr lang="en-US" sz="1600" b="0" i="0" u="none" strike="noStrike" noProof="0">
                          <a:solidFill>
                            <a:srgbClr val="002060"/>
                          </a:solidFill>
                          <a:latin typeface="Calibri"/>
                        </a:rPr>
                        <a:t>AMT-East</a:t>
                      </a:r>
                      <a:endParaRPr lang="en-US" sz="1600" b="1" i="0" u="none" strike="noStrike" noProof="0">
                        <a:solidFill>
                          <a:srgbClr val="002060"/>
                        </a:solidFill>
                        <a:latin typeface="Calibri"/>
                      </a:endParaRPr>
                    </a:p>
                    <a:p>
                      <a:pPr lvl="0" algn="ctr">
                        <a:buNone/>
                      </a:pPr>
                      <a:r>
                        <a:rPr lang="en-US" sz="1600" b="0" i="0" u="none" strike="noStrike" noProof="0">
                          <a:solidFill>
                            <a:srgbClr val="FF0000"/>
                          </a:solidFill>
                          <a:latin typeface="Calibri"/>
                        </a:rPr>
                        <a:t>(Peoria)</a:t>
                      </a:r>
                    </a:p>
                    <a:p>
                      <a:pPr lvl="0" algn="ctr">
                        <a:buNone/>
                      </a:pPr>
                      <a:r>
                        <a:rPr lang="en-US" sz="1600" b="0" i="0" u="none" strike="noStrike" noProof="0">
                          <a:solidFill>
                            <a:srgbClr val="FFFF00"/>
                          </a:solidFill>
                          <a:latin typeface="Calibri"/>
                        </a:rPr>
                        <a:t>28.4%</a:t>
                      </a:r>
                    </a:p>
                  </a:txBody>
                  <a:tcPr/>
                </a:tc>
                <a:tc>
                  <a:txBody>
                    <a:bodyPr/>
                    <a:lstStyle/>
                    <a:p>
                      <a:pPr lvl="0" algn="ctr">
                        <a:buNone/>
                      </a:pPr>
                      <a:r>
                        <a:rPr lang="en-US" sz="1600" b="0" i="0" u="none" strike="noStrike" noProof="0">
                          <a:solidFill>
                            <a:schemeClr val="bg1"/>
                          </a:solidFill>
                          <a:latin typeface="Calibri"/>
                        </a:rPr>
                        <a:t>% of Field ROSC </a:t>
                      </a:r>
                    </a:p>
                    <a:p>
                      <a:pPr lvl="0" algn="ctr">
                        <a:buNone/>
                      </a:pPr>
                      <a:r>
                        <a:rPr lang="en-US" sz="1600" b="0" i="0" u="none" strike="noStrike" noProof="0">
                          <a:solidFill>
                            <a:schemeClr val="bg1"/>
                          </a:solidFill>
                          <a:latin typeface="Calibri"/>
                        </a:rPr>
                        <a:t> Discharged Alive </a:t>
                      </a:r>
                      <a:endParaRPr lang="en-US" sz="1600">
                        <a:latin typeface="Calibri"/>
                      </a:endParaRPr>
                    </a:p>
                    <a:p>
                      <a:pPr lvl="0" algn="ctr">
                        <a:buNone/>
                      </a:pPr>
                      <a:endParaRPr lang="en-US" sz="1600" b="0" i="0" u="none" strike="noStrike" noProof="0">
                        <a:solidFill>
                          <a:schemeClr val="tx1"/>
                        </a:solidFill>
                        <a:latin typeface="Calibri"/>
                      </a:endParaRPr>
                    </a:p>
                    <a:p>
                      <a:pPr lvl="0" algn="ctr">
                        <a:buNone/>
                      </a:pPr>
                      <a:endParaRPr lang="en-US" sz="1600" b="0" i="0" u="none" strike="noStrike" noProof="0">
                        <a:solidFill>
                          <a:schemeClr val="tx1"/>
                        </a:solidFill>
                        <a:latin typeface="Calibri"/>
                      </a:endParaRPr>
                    </a:p>
                    <a:p>
                      <a:pPr lvl="0" algn="ctr">
                        <a:buNone/>
                      </a:pPr>
                      <a:r>
                        <a:rPr lang="en-US" sz="1600" b="0" i="0" u="none" strike="noStrike" noProof="0">
                          <a:solidFill>
                            <a:schemeClr val="tx1"/>
                          </a:solidFill>
                          <a:latin typeface="Calibri"/>
                        </a:rPr>
                        <a:t>AMT-East</a:t>
                      </a:r>
                      <a:endParaRPr lang="en-US" sz="1600" b="1" i="0" u="none" strike="noStrike" noProof="0">
                        <a:latin typeface="Calibri"/>
                      </a:endParaRPr>
                    </a:p>
                    <a:p>
                      <a:pPr lvl="0" algn="ctr">
                        <a:buNone/>
                      </a:pPr>
                      <a:r>
                        <a:rPr lang="en-US" sz="1600" b="0" i="0" u="none" strike="noStrike" noProof="0">
                          <a:solidFill>
                            <a:srgbClr val="FF0000"/>
                          </a:solidFill>
                          <a:latin typeface="Calibri"/>
                        </a:rPr>
                        <a:t>(Peoria)</a:t>
                      </a:r>
                      <a:endParaRPr lang="en-US" sz="1600" b="1" i="0" u="none" strike="noStrike" noProof="0">
                        <a:latin typeface="Calibri"/>
                      </a:endParaRPr>
                    </a:p>
                    <a:p>
                      <a:pPr lvl="0" algn="ctr">
                        <a:buNone/>
                      </a:pPr>
                      <a:r>
                        <a:rPr lang="en-US" sz="1600" b="0" i="0" u="none" strike="noStrike" noProof="0">
                          <a:solidFill>
                            <a:srgbClr val="FFFF00"/>
                          </a:solidFill>
                          <a:latin typeface="Calibri"/>
                        </a:rPr>
                        <a:t>58.4%</a:t>
                      </a:r>
                    </a:p>
                  </a:txBody>
                  <a:tcPr/>
                </a:tc>
                <a:extLst>
                  <a:ext uri="{0D108BD9-81ED-4DB2-BD59-A6C34878D82A}">
                    <a16:rowId xmlns:a16="http://schemas.microsoft.com/office/drawing/2014/main" val="4222337743"/>
                  </a:ext>
                </a:extLst>
              </a:tr>
              <a:tr h="370838">
                <a:tc>
                  <a:txBody>
                    <a:bodyPr/>
                    <a:lstStyle/>
                    <a:p>
                      <a:pPr lvl="0" algn="ctr">
                        <a:buNone/>
                      </a:pPr>
                      <a:r>
                        <a:rPr lang="en-US" sz="1400"/>
                        <a:t>2015</a:t>
                      </a:r>
                    </a:p>
                  </a:txBody>
                  <a:tcPr/>
                </a:tc>
                <a:tc>
                  <a:txBody>
                    <a:bodyPr/>
                    <a:lstStyle/>
                    <a:p>
                      <a:pPr lvl="0" algn="ctr">
                        <a:buNone/>
                      </a:pPr>
                      <a:r>
                        <a:rPr lang="en-US" sz="1400"/>
                        <a:t>228 </a:t>
                      </a:r>
                      <a:r>
                        <a:rPr lang="en-US" sz="1400">
                          <a:solidFill>
                            <a:srgbClr val="FF0000"/>
                          </a:solidFill>
                        </a:rPr>
                        <a:t>(109)</a:t>
                      </a:r>
                      <a:endParaRPr lang="en-US" sz="1400"/>
                    </a:p>
                  </a:txBody>
                  <a:tcPr/>
                </a:tc>
                <a:tc>
                  <a:txBody>
                    <a:bodyPr/>
                    <a:lstStyle/>
                    <a:p>
                      <a:pPr lvl="0" algn="ctr">
                        <a:buNone/>
                      </a:pPr>
                      <a:r>
                        <a:rPr lang="en-US" sz="1400"/>
                        <a:t>57 </a:t>
                      </a:r>
                      <a:r>
                        <a:rPr lang="en-US" sz="1400">
                          <a:solidFill>
                            <a:srgbClr val="FF0000"/>
                          </a:solidFill>
                        </a:rPr>
                        <a:t>(26)</a:t>
                      </a:r>
                      <a:endParaRPr lang="en-US" sz="1400"/>
                    </a:p>
                  </a:txBody>
                  <a:tcPr/>
                </a:tc>
                <a:tc>
                  <a:txBody>
                    <a:bodyPr/>
                    <a:lstStyle/>
                    <a:p>
                      <a:pPr lvl="0" algn="ctr">
                        <a:buNone/>
                      </a:pPr>
                      <a:r>
                        <a:rPr lang="en-US" sz="1400"/>
                        <a:t>24 </a:t>
                      </a:r>
                      <a:r>
                        <a:rPr lang="en-US" sz="1400">
                          <a:solidFill>
                            <a:srgbClr val="FF0000"/>
                          </a:solidFill>
                        </a:rPr>
                        <a:t>(14)</a:t>
                      </a:r>
                      <a:endParaRPr lang="en-US" sz="1400"/>
                    </a:p>
                  </a:txBody>
                  <a:tcPr/>
                </a:tc>
                <a:tc>
                  <a:txBody>
                    <a:bodyPr/>
                    <a:lstStyle/>
                    <a:p>
                      <a:pPr lvl="0" algn="ctr">
                        <a:buNone/>
                      </a:pPr>
                      <a:r>
                        <a:rPr lang="en-US" sz="1400">
                          <a:solidFill>
                            <a:srgbClr val="0070C0"/>
                          </a:solidFill>
                        </a:rPr>
                        <a:t>25.0% </a:t>
                      </a:r>
                      <a:r>
                        <a:rPr lang="en-US" sz="1400">
                          <a:solidFill>
                            <a:srgbClr val="C00000"/>
                          </a:solidFill>
                        </a:rPr>
                        <a:t>(53.8%)</a:t>
                      </a:r>
                      <a:endParaRPr lang="en-US"/>
                    </a:p>
                  </a:txBody>
                  <a:tcPr/>
                </a:tc>
                <a:tc>
                  <a:txBody>
                    <a:bodyPr/>
                    <a:lstStyle/>
                    <a:p>
                      <a:pPr lvl="0" algn="ctr">
                        <a:buNone/>
                      </a:pPr>
                      <a:r>
                        <a:rPr lang="en-US" sz="1400"/>
                        <a:t>28 </a:t>
                      </a:r>
                      <a:r>
                        <a:rPr lang="en-US" sz="1400">
                          <a:solidFill>
                            <a:srgbClr val="FF0000"/>
                          </a:solidFill>
                        </a:rPr>
                        <a:t>(17)</a:t>
                      </a:r>
                      <a:endParaRPr lang="en-US" sz="1400"/>
                    </a:p>
                  </a:txBody>
                  <a:tcPr/>
                </a:tc>
                <a:tc>
                  <a:txBody>
                    <a:bodyPr/>
                    <a:lstStyle/>
                    <a:p>
                      <a:pPr lvl="0" algn="ctr">
                        <a:buNone/>
                      </a:pPr>
                      <a:r>
                        <a:rPr lang="en-US" sz="1400">
                          <a:solidFill>
                            <a:srgbClr val="0070C0"/>
                          </a:solidFill>
                        </a:rPr>
                        <a:t>49.1% </a:t>
                      </a:r>
                      <a:endParaRPr lang="en-US"/>
                    </a:p>
                    <a:p>
                      <a:pPr lvl="0" algn="ctr">
                        <a:buNone/>
                      </a:pPr>
                      <a:r>
                        <a:rPr lang="en-US" sz="1400">
                          <a:solidFill>
                            <a:srgbClr val="C00000"/>
                          </a:solidFill>
                        </a:rPr>
                        <a:t>(65.4%)</a:t>
                      </a:r>
                      <a:endParaRPr lang="en-US"/>
                    </a:p>
                  </a:txBody>
                  <a:tcPr/>
                </a:tc>
                <a:tc>
                  <a:txBody>
                    <a:bodyPr/>
                    <a:lstStyle/>
                    <a:p>
                      <a:pPr lvl="0" algn="ctr">
                        <a:buNone/>
                      </a:pPr>
                      <a:r>
                        <a:rPr lang="en-US" sz="1400">
                          <a:solidFill>
                            <a:srgbClr val="FF0000"/>
                          </a:solidFill>
                        </a:rPr>
                        <a:t> </a:t>
                      </a:r>
                      <a:r>
                        <a:rPr lang="en-US" sz="1400">
                          <a:solidFill>
                            <a:schemeClr val="tx1"/>
                          </a:solidFill>
                        </a:rPr>
                        <a:t>15 </a:t>
                      </a:r>
                      <a:r>
                        <a:rPr lang="en-US" sz="1400">
                          <a:solidFill>
                            <a:srgbClr val="FF0000"/>
                          </a:solidFill>
                        </a:rPr>
                        <a:t>(11)</a:t>
                      </a:r>
                      <a:endParaRPr lang="en-US"/>
                    </a:p>
                  </a:txBody>
                  <a:tcPr/>
                </a:tc>
                <a:tc>
                  <a:txBody>
                    <a:bodyPr/>
                    <a:lstStyle/>
                    <a:p>
                      <a:pPr lvl="0" algn="ctr">
                        <a:buNone/>
                      </a:pPr>
                      <a:r>
                        <a:rPr lang="en-US" sz="1400">
                          <a:solidFill>
                            <a:srgbClr val="0070C0"/>
                          </a:solidFill>
                        </a:rPr>
                        <a:t>26.3% </a:t>
                      </a:r>
                      <a:endParaRPr lang="en-US"/>
                    </a:p>
                    <a:p>
                      <a:pPr lvl="0" algn="ctr">
                        <a:buNone/>
                      </a:pPr>
                      <a:r>
                        <a:rPr lang="en-US" sz="1400">
                          <a:solidFill>
                            <a:srgbClr val="FF0000"/>
                          </a:solidFill>
                        </a:rPr>
                        <a:t>(42.3%)</a:t>
                      </a:r>
                      <a:endParaRPr lang="en-US"/>
                    </a:p>
                  </a:txBody>
                  <a:tcPr/>
                </a:tc>
                <a:tc>
                  <a:txBody>
                    <a:bodyPr/>
                    <a:lstStyle/>
                    <a:p>
                      <a:pPr lvl="0" algn="ctr">
                        <a:buNone/>
                      </a:pPr>
                      <a:r>
                        <a:rPr lang="en-US" sz="1400">
                          <a:solidFill>
                            <a:srgbClr val="0070C0"/>
                          </a:solidFill>
                        </a:rPr>
                        <a:t>62.5%</a:t>
                      </a:r>
                    </a:p>
                    <a:p>
                      <a:pPr lvl="0" algn="ctr">
                        <a:buNone/>
                      </a:pPr>
                      <a:r>
                        <a:rPr lang="en-US" sz="1400">
                          <a:solidFill>
                            <a:srgbClr val="FF0000"/>
                          </a:solidFill>
                        </a:rPr>
                        <a:t>(78.8%)</a:t>
                      </a:r>
                    </a:p>
                  </a:txBody>
                  <a:tcPr/>
                </a:tc>
                <a:extLst>
                  <a:ext uri="{0D108BD9-81ED-4DB2-BD59-A6C34878D82A}">
                    <a16:rowId xmlns:a16="http://schemas.microsoft.com/office/drawing/2014/main" val="1146020346"/>
                  </a:ext>
                </a:extLst>
              </a:tr>
              <a:tr h="370840">
                <a:tc>
                  <a:txBody>
                    <a:bodyPr/>
                    <a:lstStyle/>
                    <a:p>
                      <a:pPr lvl="0" algn="ctr">
                        <a:buNone/>
                      </a:pPr>
                      <a:r>
                        <a:rPr lang="en-US" sz="1400"/>
                        <a:t>2016</a:t>
                      </a:r>
                    </a:p>
                  </a:txBody>
                  <a:tcPr/>
                </a:tc>
                <a:tc>
                  <a:txBody>
                    <a:bodyPr/>
                    <a:lstStyle/>
                    <a:p>
                      <a:pPr algn="ctr">
                        <a:buNone/>
                      </a:pPr>
                      <a:r>
                        <a:rPr lang="en-US" sz="1400"/>
                        <a:t>241 </a:t>
                      </a:r>
                      <a:r>
                        <a:rPr lang="en-US" sz="1400">
                          <a:solidFill>
                            <a:srgbClr val="FF0000"/>
                          </a:solidFill>
                        </a:rPr>
                        <a:t>(129)</a:t>
                      </a:r>
                      <a:endParaRPr lang="en-US" sz="1400"/>
                    </a:p>
                  </a:txBody>
                  <a:tcPr/>
                </a:tc>
                <a:tc>
                  <a:txBody>
                    <a:bodyPr/>
                    <a:lstStyle/>
                    <a:p>
                      <a:pPr lvl="0" algn="ctr">
                        <a:buNone/>
                      </a:pPr>
                      <a:r>
                        <a:rPr lang="en-US" sz="1400"/>
                        <a:t>47 </a:t>
                      </a:r>
                      <a:r>
                        <a:rPr lang="en-US" sz="1400">
                          <a:solidFill>
                            <a:srgbClr val="FF0000"/>
                          </a:solidFill>
                        </a:rPr>
                        <a:t>(25)</a:t>
                      </a:r>
                      <a:endParaRPr lang="en-US" sz="1400"/>
                    </a:p>
                  </a:txBody>
                  <a:tcPr/>
                </a:tc>
                <a:tc>
                  <a:txBody>
                    <a:bodyPr/>
                    <a:lstStyle/>
                    <a:p>
                      <a:pPr lvl="0" algn="ctr">
                        <a:buNone/>
                      </a:pPr>
                      <a:r>
                        <a:rPr lang="en-US" sz="1400"/>
                        <a:t>17 </a:t>
                      </a:r>
                      <a:r>
                        <a:rPr lang="en-US" sz="1400">
                          <a:solidFill>
                            <a:srgbClr val="FF0000"/>
                          </a:solidFill>
                        </a:rPr>
                        <a:t>(13)</a:t>
                      </a:r>
                      <a:endParaRPr lang="en-US" sz="1400"/>
                    </a:p>
                  </a:txBody>
                  <a:tcPr/>
                </a:tc>
                <a:tc>
                  <a:txBody>
                    <a:bodyPr/>
                    <a:lstStyle/>
                    <a:p>
                      <a:pPr lvl="0" algn="ctr">
                        <a:buNone/>
                      </a:pPr>
                      <a:r>
                        <a:rPr lang="en-US" sz="1400">
                          <a:solidFill>
                            <a:srgbClr val="0070C0"/>
                          </a:solidFill>
                        </a:rPr>
                        <a:t>36.2% </a:t>
                      </a:r>
                      <a:endParaRPr lang="en-US"/>
                    </a:p>
                    <a:p>
                      <a:pPr lvl="0" algn="ctr">
                        <a:buNone/>
                      </a:pPr>
                      <a:r>
                        <a:rPr lang="en-US" sz="1400">
                          <a:solidFill>
                            <a:srgbClr val="C00000"/>
                          </a:solidFill>
                        </a:rPr>
                        <a:t>(52%)</a:t>
                      </a:r>
                      <a:endParaRPr lang="en-US"/>
                    </a:p>
                  </a:txBody>
                  <a:tcPr/>
                </a:tc>
                <a:tc>
                  <a:txBody>
                    <a:bodyPr/>
                    <a:lstStyle/>
                    <a:p>
                      <a:pPr lvl="0" algn="ctr">
                        <a:buNone/>
                      </a:pPr>
                      <a:r>
                        <a:rPr lang="en-US" sz="1400"/>
                        <a:t>20 </a:t>
                      </a:r>
                      <a:r>
                        <a:rPr lang="en-US" sz="1400">
                          <a:solidFill>
                            <a:srgbClr val="FF0000"/>
                          </a:solidFill>
                        </a:rPr>
                        <a:t>(14)</a:t>
                      </a:r>
                      <a:endParaRPr lang="en-US" sz="1400"/>
                    </a:p>
                  </a:txBody>
                  <a:tcPr/>
                </a:tc>
                <a:tc>
                  <a:txBody>
                    <a:bodyPr/>
                    <a:lstStyle/>
                    <a:p>
                      <a:pPr lvl="0" algn="ctr">
                        <a:buNone/>
                      </a:pPr>
                      <a:r>
                        <a:rPr lang="en-US" sz="1400">
                          <a:solidFill>
                            <a:srgbClr val="0070C0"/>
                          </a:solidFill>
                        </a:rPr>
                        <a:t>42.6% </a:t>
                      </a:r>
                      <a:endParaRPr lang="en-US"/>
                    </a:p>
                    <a:p>
                      <a:pPr lvl="0" algn="ctr">
                        <a:buNone/>
                      </a:pPr>
                      <a:r>
                        <a:rPr lang="en-US" sz="1400">
                          <a:solidFill>
                            <a:srgbClr val="C00000"/>
                          </a:solidFill>
                        </a:rPr>
                        <a:t>(56%)</a:t>
                      </a:r>
                      <a:endParaRPr lang="en-US"/>
                    </a:p>
                  </a:txBody>
                  <a:tcPr/>
                </a:tc>
                <a:tc>
                  <a:txBody>
                    <a:bodyPr/>
                    <a:lstStyle/>
                    <a:p>
                      <a:pPr lvl="0" algn="ctr">
                        <a:buNone/>
                      </a:pPr>
                      <a:r>
                        <a:rPr lang="en-US" sz="1400">
                          <a:solidFill>
                            <a:srgbClr val="FF0000"/>
                          </a:solidFill>
                        </a:rPr>
                        <a:t> </a:t>
                      </a:r>
                      <a:r>
                        <a:rPr lang="en-US" sz="1400">
                          <a:solidFill>
                            <a:schemeClr val="tx1"/>
                          </a:solidFill>
                        </a:rPr>
                        <a:t>14 </a:t>
                      </a:r>
                      <a:r>
                        <a:rPr lang="en-US" sz="1400">
                          <a:solidFill>
                            <a:srgbClr val="FF0000"/>
                          </a:solidFill>
                        </a:rPr>
                        <a:t>(11)</a:t>
                      </a:r>
                      <a:endParaRPr lang="en-US"/>
                    </a:p>
                  </a:txBody>
                  <a:tcPr/>
                </a:tc>
                <a:tc>
                  <a:txBody>
                    <a:bodyPr/>
                    <a:lstStyle/>
                    <a:p>
                      <a:pPr lvl="0" algn="ctr">
                        <a:buNone/>
                      </a:pPr>
                      <a:r>
                        <a:rPr lang="en-US" sz="1400">
                          <a:solidFill>
                            <a:srgbClr val="0070C0"/>
                          </a:solidFill>
                        </a:rPr>
                        <a:t>29.8% </a:t>
                      </a:r>
                      <a:endParaRPr lang="en-US"/>
                    </a:p>
                    <a:p>
                      <a:pPr lvl="0" algn="ctr">
                        <a:buNone/>
                      </a:pPr>
                      <a:r>
                        <a:rPr lang="en-US" sz="1400">
                          <a:solidFill>
                            <a:srgbClr val="FF0000"/>
                          </a:solidFill>
                        </a:rPr>
                        <a:t>(44%)</a:t>
                      </a:r>
                      <a:endParaRPr lang="en-US"/>
                    </a:p>
                  </a:txBody>
                  <a:tcPr/>
                </a:tc>
                <a:tc>
                  <a:txBody>
                    <a:bodyPr/>
                    <a:lstStyle/>
                    <a:p>
                      <a:pPr lvl="0" algn="ctr">
                        <a:buNone/>
                      </a:pPr>
                      <a:r>
                        <a:rPr lang="en-US" sz="1400">
                          <a:solidFill>
                            <a:srgbClr val="0070C0"/>
                          </a:solidFill>
                        </a:rPr>
                        <a:t>82.4%</a:t>
                      </a:r>
                    </a:p>
                    <a:p>
                      <a:pPr lvl="0" algn="ctr">
                        <a:buNone/>
                      </a:pPr>
                      <a:r>
                        <a:rPr lang="en-US" sz="1400">
                          <a:solidFill>
                            <a:srgbClr val="FF0000"/>
                          </a:solidFill>
                        </a:rPr>
                        <a:t>(84.6%)</a:t>
                      </a:r>
                    </a:p>
                  </a:txBody>
                  <a:tcPr/>
                </a:tc>
                <a:extLst>
                  <a:ext uri="{0D108BD9-81ED-4DB2-BD59-A6C34878D82A}">
                    <a16:rowId xmlns:a16="http://schemas.microsoft.com/office/drawing/2014/main" val="1044426691"/>
                  </a:ext>
                </a:extLst>
              </a:tr>
              <a:tr h="370839">
                <a:tc>
                  <a:txBody>
                    <a:bodyPr/>
                    <a:lstStyle/>
                    <a:p>
                      <a:pPr lvl="0" algn="ctr">
                        <a:buNone/>
                      </a:pPr>
                      <a:r>
                        <a:rPr lang="en-US" sz="1400"/>
                        <a:t>2017</a:t>
                      </a:r>
                    </a:p>
                  </a:txBody>
                  <a:tcPr/>
                </a:tc>
                <a:tc>
                  <a:txBody>
                    <a:bodyPr/>
                    <a:lstStyle/>
                    <a:p>
                      <a:pPr lvl="0" algn="ctr">
                        <a:buNone/>
                      </a:pPr>
                      <a:r>
                        <a:rPr lang="en-US" sz="1400"/>
                        <a:t>235 </a:t>
                      </a:r>
                      <a:r>
                        <a:rPr lang="en-US" sz="1400">
                          <a:solidFill>
                            <a:srgbClr val="FF0000"/>
                          </a:solidFill>
                        </a:rPr>
                        <a:t>(124)</a:t>
                      </a:r>
                      <a:endParaRPr lang="en-US" sz="1400"/>
                    </a:p>
                  </a:txBody>
                  <a:tcPr/>
                </a:tc>
                <a:tc>
                  <a:txBody>
                    <a:bodyPr/>
                    <a:lstStyle/>
                    <a:p>
                      <a:pPr lvl="0" algn="ctr">
                        <a:buNone/>
                      </a:pPr>
                      <a:r>
                        <a:rPr lang="en-US" sz="1400"/>
                        <a:t>47 </a:t>
                      </a:r>
                      <a:r>
                        <a:rPr lang="en-US" sz="1400">
                          <a:solidFill>
                            <a:srgbClr val="FF0000"/>
                          </a:solidFill>
                        </a:rPr>
                        <a:t>(22)</a:t>
                      </a:r>
                      <a:endParaRPr lang="en-US" sz="1400"/>
                    </a:p>
                  </a:txBody>
                  <a:tcPr/>
                </a:tc>
                <a:tc>
                  <a:txBody>
                    <a:bodyPr/>
                    <a:lstStyle/>
                    <a:p>
                      <a:pPr lvl="0" algn="ctr">
                        <a:buNone/>
                      </a:pPr>
                      <a:r>
                        <a:rPr lang="en-US" sz="1400"/>
                        <a:t>18 </a:t>
                      </a:r>
                      <a:r>
                        <a:rPr lang="en-US" sz="1400">
                          <a:solidFill>
                            <a:srgbClr val="FF0000"/>
                          </a:solidFill>
                        </a:rPr>
                        <a:t>(9)</a:t>
                      </a:r>
                      <a:endParaRPr lang="en-US" sz="1400"/>
                    </a:p>
                  </a:txBody>
                  <a:tcPr/>
                </a:tc>
                <a:tc>
                  <a:txBody>
                    <a:bodyPr/>
                    <a:lstStyle/>
                    <a:p>
                      <a:pPr lvl="0" algn="ctr">
                        <a:buNone/>
                      </a:pPr>
                      <a:r>
                        <a:rPr lang="en-US" sz="1400">
                          <a:solidFill>
                            <a:srgbClr val="0070C0"/>
                          </a:solidFill>
                        </a:rPr>
                        <a:t>38.3% </a:t>
                      </a:r>
                      <a:r>
                        <a:rPr lang="en-US" sz="1400">
                          <a:solidFill>
                            <a:srgbClr val="C00000"/>
                          </a:solidFill>
                        </a:rPr>
                        <a:t>(40.9%)</a:t>
                      </a:r>
                      <a:endParaRPr lang="en-US"/>
                    </a:p>
                  </a:txBody>
                  <a:tcPr/>
                </a:tc>
                <a:tc>
                  <a:txBody>
                    <a:bodyPr/>
                    <a:lstStyle/>
                    <a:p>
                      <a:pPr lvl="0" algn="ctr">
                        <a:buNone/>
                      </a:pPr>
                      <a:r>
                        <a:rPr lang="en-US" sz="1400"/>
                        <a:t>15 </a:t>
                      </a:r>
                      <a:r>
                        <a:rPr lang="en-US" sz="1400">
                          <a:solidFill>
                            <a:srgbClr val="FF0000"/>
                          </a:solidFill>
                        </a:rPr>
                        <a:t>(9)</a:t>
                      </a:r>
                      <a:endParaRPr lang="en-US" sz="1400"/>
                    </a:p>
                  </a:txBody>
                  <a:tcPr/>
                </a:tc>
                <a:tc>
                  <a:txBody>
                    <a:bodyPr/>
                    <a:lstStyle/>
                    <a:p>
                      <a:pPr lvl="0" algn="ctr">
                        <a:buNone/>
                      </a:pPr>
                      <a:r>
                        <a:rPr lang="en-US" sz="1400">
                          <a:solidFill>
                            <a:srgbClr val="0070C0"/>
                          </a:solidFill>
                        </a:rPr>
                        <a:t>31.9% </a:t>
                      </a:r>
                      <a:endParaRPr lang="en-US"/>
                    </a:p>
                    <a:p>
                      <a:pPr lvl="0" algn="ctr">
                        <a:buNone/>
                      </a:pPr>
                      <a:r>
                        <a:rPr lang="en-US" sz="1400">
                          <a:solidFill>
                            <a:srgbClr val="C00000"/>
                          </a:solidFill>
                        </a:rPr>
                        <a:t>(40.9%)</a:t>
                      </a:r>
                      <a:endParaRPr lang="en-US"/>
                    </a:p>
                  </a:txBody>
                  <a:tcPr/>
                </a:tc>
                <a:tc>
                  <a:txBody>
                    <a:bodyPr/>
                    <a:lstStyle/>
                    <a:p>
                      <a:pPr lvl="0" algn="ctr">
                        <a:buNone/>
                      </a:pPr>
                      <a:r>
                        <a:rPr lang="en-US" sz="1400">
                          <a:solidFill>
                            <a:srgbClr val="FF0000"/>
                          </a:solidFill>
                        </a:rPr>
                        <a:t> </a:t>
                      </a:r>
                      <a:r>
                        <a:rPr lang="en-US" sz="1400">
                          <a:solidFill>
                            <a:schemeClr val="tx1"/>
                          </a:solidFill>
                        </a:rPr>
                        <a:t>7 </a:t>
                      </a:r>
                      <a:r>
                        <a:rPr lang="en-US" sz="1400">
                          <a:solidFill>
                            <a:srgbClr val="FF0000"/>
                          </a:solidFill>
                        </a:rPr>
                        <a:t>(5)</a:t>
                      </a:r>
                      <a:endParaRPr lang="en-US"/>
                    </a:p>
                  </a:txBody>
                  <a:tcPr/>
                </a:tc>
                <a:tc>
                  <a:txBody>
                    <a:bodyPr/>
                    <a:lstStyle/>
                    <a:p>
                      <a:pPr lvl="0" algn="ctr">
                        <a:buNone/>
                      </a:pPr>
                      <a:r>
                        <a:rPr lang="en-US" sz="1400">
                          <a:solidFill>
                            <a:srgbClr val="0070C0"/>
                          </a:solidFill>
                        </a:rPr>
                        <a:t>14.9% </a:t>
                      </a:r>
                      <a:endParaRPr lang="en-US"/>
                    </a:p>
                    <a:p>
                      <a:pPr lvl="0" algn="ctr">
                        <a:buNone/>
                      </a:pPr>
                      <a:r>
                        <a:rPr lang="en-US" sz="1400">
                          <a:solidFill>
                            <a:srgbClr val="FF0000"/>
                          </a:solidFill>
                        </a:rPr>
                        <a:t>(22.7%)</a:t>
                      </a:r>
                      <a:endParaRPr lang="en-US"/>
                    </a:p>
                  </a:txBody>
                  <a:tcPr/>
                </a:tc>
                <a:tc>
                  <a:txBody>
                    <a:bodyPr/>
                    <a:lstStyle/>
                    <a:p>
                      <a:pPr lvl="0" algn="ctr">
                        <a:buNone/>
                      </a:pPr>
                      <a:r>
                        <a:rPr lang="en-US" sz="1400">
                          <a:solidFill>
                            <a:srgbClr val="0070C0"/>
                          </a:solidFill>
                        </a:rPr>
                        <a:t>38.9%</a:t>
                      </a:r>
                    </a:p>
                    <a:p>
                      <a:pPr lvl="0" algn="ctr">
                        <a:buNone/>
                      </a:pPr>
                      <a:r>
                        <a:rPr lang="en-US" sz="1400">
                          <a:solidFill>
                            <a:srgbClr val="FF0000"/>
                          </a:solidFill>
                        </a:rPr>
                        <a:t>(55.6%)</a:t>
                      </a:r>
                    </a:p>
                  </a:txBody>
                  <a:tcPr/>
                </a:tc>
                <a:extLst>
                  <a:ext uri="{0D108BD9-81ED-4DB2-BD59-A6C34878D82A}">
                    <a16:rowId xmlns:a16="http://schemas.microsoft.com/office/drawing/2014/main" val="2133333478"/>
                  </a:ext>
                </a:extLst>
              </a:tr>
              <a:tr h="370840">
                <a:tc>
                  <a:txBody>
                    <a:bodyPr/>
                    <a:lstStyle/>
                    <a:p>
                      <a:pPr lvl="0" algn="ctr">
                        <a:buNone/>
                      </a:pPr>
                      <a:r>
                        <a:rPr lang="en-US" sz="1400"/>
                        <a:t>2018</a:t>
                      </a:r>
                    </a:p>
                  </a:txBody>
                  <a:tcPr/>
                </a:tc>
                <a:tc>
                  <a:txBody>
                    <a:bodyPr/>
                    <a:lstStyle/>
                    <a:p>
                      <a:pPr algn="ctr">
                        <a:buNone/>
                      </a:pPr>
                      <a:r>
                        <a:rPr lang="en-US" sz="1400">
                          <a:solidFill>
                            <a:schemeClr val="tx1"/>
                          </a:solidFill>
                        </a:rPr>
                        <a:t>265 </a:t>
                      </a:r>
                      <a:r>
                        <a:rPr lang="en-US" sz="1400">
                          <a:solidFill>
                            <a:srgbClr val="FF0000"/>
                          </a:solidFill>
                        </a:rPr>
                        <a:t>(129)</a:t>
                      </a:r>
                      <a:endParaRPr lang="en-US" sz="1400"/>
                    </a:p>
                  </a:txBody>
                  <a:tcPr/>
                </a:tc>
                <a:tc>
                  <a:txBody>
                    <a:bodyPr/>
                    <a:lstStyle/>
                    <a:p>
                      <a:pPr algn="ctr">
                        <a:buNone/>
                      </a:pPr>
                      <a:r>
                        <a:rPr lang="en-US" sz="1400"/>
                        <a:t>57 </a:t>
                      </a:r>
                      <a:r>
                        <a:rPr lang="en-US" sz="1400">
                          <a:solidFill>
                            <a:srgbClr val="FF0000"/>
                          </a:solidFill>
                        </a:rPr>
                        <a:t>(28)</a:t>
                      </a:r>
                      <a:endParaRPr lang="en-US" sz="1400"/>
                    </a:p>
                  </a:txBody>
                  <a:tcPr/>
                </a:tc>
                <a:tc>
                  <a:txBody>
                    <a:bodyPr/>
                    <a:lstStyle/>
                    <a:p>
                      <a:pPr algn="ctr">
                        <a:buNone/>
                      </a:pPr>
                      <a:r>
                        <a:rPr lang="en-US" sz="1400"/>
                        <a:t>29 </a:t>
                      </a:r>
                      <a:r>
                        <a:rPr lang="en-US" sz="1400">
                          <a:solidFill>
                            <a:srgbClr val="FF0000"/>
                          </a:solidFill>
                        </a:rPr>
                        <a:t>(16)</a:t>
                      </a:r>
                      <a:endParaRPr lang="en-US" sz="1400"/>
                    </a:p>
                  </a:txBody>
                  <a:tcPr/>
                </a:tc>
                <a:tc>
                  <a:txBody>
                    <a:bodyPr/>
                    <a:lstStyle/>
                    <a:p>
                      <a:pPr lvl="0" algn="ctr">
                        <a:buNone/>
                      </a:pPr>
                      <a:r>
                        <a:rPr lang="en-US" sz="1400">
                          <a:solidFill>
                            <a:srgbClr val="0070C0"/>
                          </a:solidFill>
                        </a:rPr>
                        <a:t>50.9% </a:t>
                      </a:r>
                      <a:r>
                        <a:rPr lang="en-US" sz="1400">
                          <a:solidFill>
                            <a:srgbClr val="C00000"/>
                          </a:solidFill>
                        </a:rPr>
                        <a:t>(57.1%)</a:t>
                      </a:r>
                    </a:p>
                  </a:txBody>
                  <a:tcPr/>
                </a:tc>
                <a:tc>
                  <a:txBody>
                    <a:bodyPr/>
                    <a:lstStyle/>
                    <a:p>
                      <a:pPr algn="ctr">
                        <a:buNone/>
                      </a:pPr>
                      <a:r>
                        <a:rPr lang="en-US" sz="1400"/>
                        <a:t>33 </a:t>
                      </a:r>
                      <a:r>
                        <a:rPr lang="en-US" sz="1400">
                          <a:solidFill>
                            <a:srgbClr val="FF0000"/>
                          </a:solidFill>
                        </a:rPr>
                        <a:t>(21)</a:t>
                      </a:r>
                      <a:endParaRPr lang="en-US" sz="1400"/>
                    </a:p>
                  </a:txBody>
                  <a:tcPr/>
                </a:tc>
                <a:tc>
                  <a:txBody>
                    <a:bodyPr/>
                    <a:lstStyle/>
                    <a:p>
                      <a:pPr lvl="0" algn="ctr">
                        <a:buNone/>
                      </a:pPr>
                      <a:r>
                        <a:rPr lang="en-US" sz="1400">
                          <a:solidFill>
                            <a:srgbClr val="0070C0"/>
                          </a:solidFill>
                        </a:rPr>
                        <a:t>57.9% </a:t>
                      </a:r>
                    </a:p>
                    <a:p>
                      <a:pPr lvl="0" algn="ctr">
                        <a:buNone/>
                      </a:pPr>
                      <a:r>
                        <a:rPr lang="en-US" sz="1400">
                          <a:solidFill>
                            <a:srgbClr val="C00000"/>
                          </a:solidFill>
                        </a:rPr>
                        <a:t>(75%)</a:t>
                      </a:r>
                    </a:p>
                  </a:txBody>
                  <a:tcPr/>
                </a:tc>
                <a:tc>
                  <a:txBody>
                    <a:bodyPr/>
                    <a:lstStyle/>
                    <a:p>
                      <a:pPr algn="ctr">
                        <a:buNone/>
                      </a:pPr>
                      <a:r>
                        <a:rPr lang="en-US" sz="1400">
                          <a:solidFill>
                            <a:srgbClr val="FF0000"/>
                          </a:solidFill>
                        </a:rPr>
                        <a:t> </a:t>
                      </a:r>
                      <a:r>
                        <a:rPr lang="en-US" sz="1400">
                          <a:solidFill>
                            <a:schemeClr val="tx1"/>
                          </a:solidFill>
                        </a:rPr>
                        <a:t>21 </a:t>
                      </a:r>
                      <a:r>
                        <a:rPr lang="en-US" sz="1400">
                          <a:solidFill>
                            <a:srgbClr val="FF0000"/>
                          </a:solidFill>
                        </a:rPr>
                        <a:t>(14)</a:t>
                      </a:r>
                    </a:p>
                  </a:txBody>
                  <a:tcPr/>
                </a:tc>
                <a:tc>
                  <a:txBody>
                    <a:bodyPr/>
                    <a:lstStyle/>
                    <a:p>
                      <a:pPr lvl="0" algn="ctr">
                        <a:buNone/>
                      </a:pPr>
                      <a:r>
                        <a:rPr lang="en-US" sz="1400">
                          <a:solidFill>
                            <a:srgbClr val="0070C0"/>
                          </a:solidFill>
                        </a:rPr>
                        <a:t>36.8% </a:t>
                      </a:r>
                    </a:p>
                    <a:p>
                      <a:pPr lvl="0" algn="ctr">
                        <a:buNone/>
                      </a:pPr>
                      <a:r>
                        <a:rPr lang="en-US" sz="1400">
                          <a:solidFill>
                            <a:srgbClr val="FF0000"/>
                          </a:solidFill>
                        </a:rPr>
                        <a:t>(50%)</a:t>
                      </a:r>
                    </a:p>
                  </a:txBody>
                  <a:tcPr/>
                </a:tc>
                <a:tc>
                  <a:txBody>
                    <a:bodyPr/>
                    <a:lstStyle/>
                    <a:p>
                      <a:pPr lvl="0" algn="ctr">
                        <a:buNone/>
                      </a:pPr>
                      <a:r>
                        <a:rPr lang="en-US" sz="1400">
                          <a:solidFill>
                            <a:srgbClr val="0070C0"/>
                          </a:solidFill>
                        </a:rPr>
                        <a:t>72.4%</a:t>
                      </a:r>
                    </a:p>
                    <a:p>
                      <a:pPr lvl="0" algn="ctr">
                        <a:buNone/>
                      </a:pPr>
                      <a:r>
                        <a:rPr lang="en-US" sz="1400">
                          <a:solidFill>
                            <a:srgbClr val="FF0000"/>
                          </a:solidFill>
                        </a:rPr>
                        <a:t>(87.5%)</a:t>
                      </a:r>
                    </a:p>
                  </a:txBody>
                  <a:tcPr/>
                </a:tc>
                <a:extLst>
                  <a:ext uri="{0D108BD9-81ED-4DB2-BD59-A6C34878D82A}">
                    <a16:rowId xmlns:a16="http://schemas.microsoft.com/office/drawing/2014/main" val="3245255611"/>
                  </a:ext>
                </a:extLst>
              </a:tr>
            </a:tbl>
          </a:graphicData>
        </a:graphic>
      </p:graphicFrame>
      <p:pic>
        <p:nvPicPr>
          <p:cNvPr id="3" name="Picture 3" descr="A close up of a logo&#10;&#10;Description generated with high confidence">
            <a:extLst>
              <a:ext uri="{FF2B5EF4-FFF2-40B4-BE49-F238E27FC236}">
                <a16:creationId xmlns:a16="http://schemas.microsoft.com/office/drawing/2014/main" id="{F5C947C6-AB49-4595-A009-348287186E37}"/>
              </a:ext>
            </a:extLst>
          </p:cNvPr>
          <p:cNvPicPr>
            <a:picLocks noChangeAspect="1"/>
          </p:cNvPicPr>
          <p:nvPr/>
        </p:nvPicPr>
        <p:blipFill>
          <a:blip r:embed="rId2"/>
          <a:stretch>
            <a:fillRect/>
          </a:stretch>
        </p:blipFill>
        <p:spPr>
          <a:xfrm>
            <a:off x="10415006" y="96972"/>
            <a:ext cx="1662224" cy="582168"/>
          </a:xfrm>
          <a:prstGeom prst="rect">
            <a:avLst/>
          </a:prstGeom>
        </p:spPr>
      </p:pic>
      <p:sp>
        <p:nvSpPr>
          <p:cNvPr id="4" name="TextBox 3">
            <a:extLst>
              <a:ext uri="{FF2B5EF4-FFF2-40B4-BE49-F238E27FC236}">
                <a16:creationId xmlns:a16="http://schemas.microsoft.com/office/drawing/2014/main" id="{1B7B9FA6-4826-488F-A11D-6B63B22D6C1D}"/>
              </a:ext>
            </a:extLst>
          </p:cNvPr>
          <p:cNvSpPr txBox="1"/>
          <p:nvPr/>
        </p:nvSpPr>
        <p:spPr>
          <a:xfrm>
            <a:off x="10140043" y="6411686"/>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Updated 5/30/2019</a:t>
            </a:r>
          </a:p>
        </p:txBody>
      </p:sp>
      <p:sp>
        <p:nvSpPr>
          <p:cNvPr id="5" name="TextBox 4">
            <a:extLst>
              <a:ext uri="{FF2B5EF4-FFF2-40B4-BE49-F238E27FC236}">
                <a16:creationId xmlns:a16="http://schemas.microsoft.com/office/drawing/2014/main" id="{9959C1D4-88D2-47C3-B024-968F99FECED6}"/>
              </a:ext>
            </a:extLst>
          </p:cNvPr>
          <p:cNvSpPr txBox="1"/>
          <p:nvPr/>
        </p:nvSpPr>
        <p:spPr>
          <a:xfrm>
            <a:off x="151134" y="5565934"/>
            <a:ext cx="3314700"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egoe UI"/>
              </a:rPr>
              <a:t>Discharged Alive: ​</a:t>
            </a:r>
          </a:p>
          <a:p>
            <a:pPr>
              <a:buChar char="•"/>
            </a:pPr>
            <a:r>
              <a:rPr lang="en-US">
                <a:cs typeface="Arial"/>
              </a:rPr>
              <a:t>CPC score 1 or 2: 20 </a:t>
            </a:r>
            <a:r>
              <a:rPr lang="en-US">
                <a:solidFill>
                  <a:srgbClr val="FF0000"/>
                </a:solidFill>
                <a:cs typeface="Arial"/>
              </a:rPr>
              <a:t>(13)</a:t>
            </a:r>
            <a:r>
              <a:rPr lang="en-US">
                <a:cs typeface="Arial"/>
              </a:rPr>
              <a:t>​ </a:t>
            </a:r>
            <a:r>
              <a:rPr lang="en-US">
                <a:highlight>
                  <a:srgbClr val="FFFF00"/>
                </a:highlight>
                <a:cs typeface="Arial"/>
              </a:rPr>
              <a:t>(4,036)</a:t>
            </a:r>
          </a:p>
          <a:p>
            <a:pPr>
              <a:buChar char="•"/>
            </a:pPr>
            <a:r>
              <a:rPr lang="en-US">
                <a:cs typeface="Arial"/>
              </a:rPr>
              <a:t>CPC score 3 or 4: 1  </a:t>
            </a:r>
            <a:r>
              <a:rPr lang="en-US">
                <a:solidFill>
                  <a:srgbClr val="FF0000"/>
                </a:solidFill>
                <a:cs typeface="Arial"/>
              </a:rPr>
              <a:t>(1) </a:t>
            </a:r>
            <a:r>
              <a:rPr lang="en-US">
                <a:highlight>
                  <a:srgbClr val="FFFF00"/>
                </a:highlight>
                <a:cs typeface="Arial"/>
              </a:rPr>
              <a:t>(465)</a:t>
            </a:r>
          </a:p>
          <a:p>
            <a:pPr>
              <a:buChar char="•"/>
            </a:pPr>
            <a:r>
              <a:rPr lang="en-US">
                <a:cs typeface="Arial"/>
              </a:rPr>
              <a:t>CPC Unknown: </a:t>
            </a:r>
            <a:r>
              <a:rPr lang="en-US">
                <a:highlight>
                  <a:srgbClr val="FFFF00"/>
                </a:highlight>
                <a:cs typeface="Arial"/>
              </a:rPr>
              <a:t>(79)</a:t>
            </a:r>
          </a:p>
        </p:txBody>
      </p:sp>
      <p:sp>
        <p:nvSpPr>
          <p:cNvPr id="6" name="TextBox 5">
            <a:extLst>
              <a:ext uri="{FF2B5EF4-FFF2-40B4-BE49-F238E27FC236}">
                <a16:creationId xmlns:a16="http://schemas.microsoft.com/office/drawing/2014/main" id="{25FE4528-5826-4961-A561-61141C170800}"/>
              </a:ext>
            </a:extLst>
          </p:cNvPr>
          <p:cNvSpPr txBox="1"/>
          <p:nvPr/>
        </p:nvSpPr>
        <p:spPr>
          <a:xfrm>
            <a:off x="7357533" y="5334000"/>
            <a:ext cx="4605866"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ighlight>
                  <a:srgbClr val="FFFF00"/>
                </a:highlight>
              </a:rPr>
              <a:t>All data in yellow is 2018 CARES national data</a:t>
            </a:r>
          </a:p>
        </p:txBody>
      </p:sp>
    </p:spTree>
    <p:extLst>
      <p:ext uri="{BB962C8B-B14F-4D97-AF65-F5344CB8AC3E}">
        <p14:creationId xmlns:p14="http://schemas.microsoft.com/office/powerpoint/2010/main" val="4283882320"/>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4C87E-5C3C-4934-B798-09CF199BDDE9}"/>
              </a:ext>
            </a:extLst>
          </p:cNvPr>
          <p:cNvSpPr>
            <a:spLocks noGrp="1"/>
          </p:cNvSpPr>
          <p:nvPr>
            <p:ph type="title"/>
          </p:nvPr>
        </p:nvSpPr>
        <p:spPr>
          <a:xfrm>
            <a:off x="422654" y="-409904"/>
            <a:ext cx="10774278" cy="1485900"/>
          </a:xfrm>
        </p:spPr>
        <p:txBody>
          <a:bodyPr>
            <a:normAutofit fontScale="90000"/>
          </a:bodyPr>
          <a:lstStyle/>
          <a:p>
            <a:pPr algn="ctr"/>
            <a:br>
              <a:rPr lang="en-US"/>
            </a:br>
            <a:r>
              <a:rPr lang="en-US"/>
              <a:t>AMT All </a:t>
            </a:r>
            <a:r>
              <a:rPr lang="en-US" b="1" err="1">
                <a:solidFill>
                  <a:srgbClr val="0070C0"/>
                </a:solidFill>
              </a:rPr>
              <a:t>Asystolic</a:t>
            </a:r>
            <a:r>
              <a:rPr lang="en-US"/>
              <a:t> </a:t>
            </a:r>
            <a:br>
              <a:rPr lang="en-US"/>
            </a:br>
            <a:r>
              <a:rPr lang="en-US"/>
              <a:t>Cardiac Arrests</a:t>
            </a:r>
          </a:p>
        </p:txBody>
      </p:sp>
      <p:graphicFrame>
        <p:nvGraphicFramePr>
          <p:cNvPr id="8" name="Table 8">
            <a:extLst>
              <a:ext uri="{FF2B5EF4-FFF2-40B4-BE49-F238E27FC236}">
                <a16:creationId xmlns:a16="http://schemas.microsoft.com/office/drawing/2014/main" id="{5FB0FEAE-EB45-4B83-90A5-50F54F9C2AD7}"/>
              </a:ext>
            </a:extLst>
          </p:cNvPr>
          <p:cNvGraphicFramePr>
            <a:graphicFrameLocks noGrp="1"/>
          </p:cNvGraphicFramePr>
          <p:nvPr>
            <p:ph idx="1"/>
          </p:nvPr>
        </p:nvGraphicFramePr>
        <p:xfrm>
          <a:off x="424913" y="1369933"/>
          <a:ext cx="11292281" cy="3870960"/>
        </p:xfrm>
        <a:graphic>
          <a:graphicData uri="http://schemas.openxmlformats.org/drawingml/2006/table">
            <a:tbl>
              <a:tblPr firstRow="1" bandRow="1">
                <a:tableStyleId>{5C22544A-7EE6-4342-B048-85BDC9FD1C3A}</a:tableStyleId>
              </a:tblPr>
              <a:tblGrid>
                <a:gridCol w="590799">
                  <a:extLst>
                    <a:ext uri="{9D8B030D-6E8A-4147-A177-3AD203B41FA5}">
                      <a16:colId xmlns:a16="http://schemas.microsoft.com/office/drawing/2014/main" val="937482631"/>
                    </a:ext>
                  </a:extLst>
                </a:gridCol>
                <a:gridCol w="1377930">
                  <a:extLst>
                    <a:ext uri="{9D8B030D-6E8A-4147-A177-3AD203B41FA5}">
                      <a16:colId xmlns:a16="http://schemas.microsoft.com/office/drawing/2014/main" val="3283691650"/>
                    </a:ext>
                  </a:extLst>
                </a:gridCol>
                <a:gridCol w="1134414">
                  <a:extLst>
                    <a:ext uri="{9D8B030D-6E8A-4147-A177-3AD203B41FA5}">
                      <a16:colId xmlns:a16="http://schemas.microsoft.com/office/drawing/2014/main" val="820368945"/>
                    </a:ext>
                  </a:extLst>
                </a:gridCol>
                <a:gridCol w="1059178">
                  <a:extLst>
                    <a:ext uri="{9D8B030D-6E8A-4147-A177-3AD203B41FA5}">
                      <a16:colId xmlns:a16="http://schemas.microsoft.com/office/drawing/2014/main" val="484847268"/>
                    </a:ext>
                  </a:extLst>
                </a:gridCol>
                <a:gridCol w="1059178">
                  <a:extLst>
                    <a:ext uri="{9D8B030D-6E8A-4147-A177-3AD203B41FA5}">
                      <a16:colId xmlns:a16="http://schemas.microsoft.com/office/drawing/2014/main" val="1900496981"/>
                    </a:ext>
                  </a:extLst>
                </a:gridCol>
                <a:gridCol w="1059178">
                  <a:extLst>
                    <a:ext uri="{9D8B030D-6E8A-4147-A177-3AD203B41FA5}">
                      <a16:colId xmlns:a16="http://schemas.microsoft.com/office/drawing/2014/main" val="2344014072"/>
                    </a:ext>
                  </a:extLst>
                </a:gridCol>
                <a:gridCol w="998219">
                  <a:extLst>
                    <a:ext uri="{9D8B030D-6E8A-4147-A177-3AD203B41FA5}">
                      <a16:colId xmlns:a16="http://schemas.microsoft.com/office/drawing/2014/main" val="2169435681"/>
                    </a:ext>
                  </a:extLst>
                </a:gridCol>
                <a:gridCol w="1135380">
                  <a:extLst>
                    <a:ext uri="{9D8B030D-6E8A-4147-A177-3AD203B41FA5}">
                      <a16:colId xmlns:a16="http://schemas.microsoft.com/office/drawing/2014/main" val="1708850555"/>
                    </a:ext>
                  </a:extLst>
                </a:gridCol>
                <a:gridCol w="1196339">
                  <a:extLst>
                    <a:ext uri="{9D8B030D-6E8A-4147-A177-3AD203B41FA5}">
                      <a16:colId xmlns:a16="http://schemas.microsoft.com/office/drawing/2014/main" val="460018815"/>
                    </a:ext>
                  </a:extLst>
                </a:gridCol>
                <a:gridCol w="1681666">
                  <a:extLst>
                    <a:ext uri="{9D8B030D-6E8A-4147-A177-3AD203B41FA5}">
                      <a16:colId xmlns:a16="http://schemas.microsoft.com/office/drawing/2014/main" val="850925607"/>
                    </a:ext>
                  </a:extLst>
                </a:gridCol>
              </a:tblGrid>
              <a:tr h="370839">
                <a:tc>
                  <a:txBody>
                    <a:bodyPr/>
                    <a:lstStyle/>
                    <a:p>
                      <a:pPr lvl="0" algn="ctr">
                        <a:buNone/>
                      </a:pPr>
                      <a:endParaRPr lang="en-US"/>
                    </a:p>
                  </a:txBody>
                  <a:tcPr/>
                </a:tc>
                <a:tc>
                  <a:txBody>
                    <a:bodyPr/>
                    <a:lstStyle/>
                    <a:p>
                      <a:pPr lvl="0" algn="ctr">
                        <a:buNone/>
                      </a:pPr>
                      <a:r>
                        <a:rPr lang="en-US" sz="1600" b="0">
                          <a:latin typeface="Calibri"/>
                        </a:rPr>
                        <a:t>Total Resuscitation Attempts</a:t>
                      </a:r>
                    </a:p>
                    <a:p>
                      <a:pPr lvl="0" algn="ctr">
                        <a:buNone/>
                      </a:pPr>
                      <a:endParaRPr lang="en-US" sz="1600" b="0">
                        <a:solidFill>
                          <a:schemeClr val="tx1"/>
                        </a:solidFill>
                        <a:latin typeface="Calibri"/>
                      </a:endParaRPr>
                    </a:p>
                    <a:p>
                      <a:pPr lvl="0" algn="ctr">
                        <a:buNone/>
                      </a:pPr>
                      <a:r>
                        <a:rPr lang="en-US" sz="1600" b="0">
                          <a:solidFill>
                            <a:schemeClr val="tx1"/>
                          </a:solidFill>
                          <a:latin typeface="Calibri"/>
                        </a:rPr>
                        <a:t>AMT-East</a:t>
                      </a:r>
                      <a:endParaRPr lang="en-US" sz="1600">
                        <a:latin typeface="Calibri"/>
                      </a:endParaRPr>
                    </a:p>
                    <a:p>
                      <a:pPr lvl="0" algn="ctr">
                        <a:buNone/>
                      </a:pPr>
                      <a:r>
                        <a:rPr lang="en-US" sz="1600" b="0" i="0" u="none" strike="noStrike" noProof="0">
                          <a:solidFill>
                            <a:srgbClr val="FF0000"/>
                          </a:solidFill>
                          <a:latin typeface="Calibri"/>
                        </a:rPr>
                        <a:t>(Peoria)</a:t>
                      </a:r>
                    </a:p>
                    <a:p>
                      <a:pPr lvl="0" algn="ctr">
                        <a:buNone/>
                      </a:pPr>
                      <a:r>
                        <a:rPr lang="en-US" sz="1600" b="1" i="0" u="none" strike="noStrike" noProof="0">
                          <a:solidFill>
                            <a:srgbClr val="FFFF00"/>
                          </a:solidFill>
                          <a:latin typeface="Calibri"/>
                        </a:rPr>
                        <a:t>89,827</a:t>
                      </a:r>
                      <a:endParaRPr lang="en-US"/>
                    </a:p>
                  </a:txBody>
                  <a:tcPr/>
                </a:tc>
                <a:tc>
                  <a:txBody>
                    <a:bodyPr/>
                    <a:lstStyle/>
                    <a:p>
                      <a:pPr algn="ctr">
                        <a:buNone/>
                      </a:pPr>
                      <a:r>
                        <a:rPr lang="en-US" sz="1600" b="0" err="1">
                          <a:latin typeface="Calibri"/>
                        </a:rPr>
                        <a:t>Asystolic</a:t>
                      </a:r>
                      <a:endParaRPr lang="en-US" sz="1600" b="0">
                        <a:latin typeface="Calibri"/>
                      </a:endParaRPr>
                    </a:p>
                    <a:p>
                      <a:pPr lvl="0" algn="ctr">
                        <a:buNone/>
                      </a:pPr>
                      <a:r>
                        <a:rPr lang="en-US" sz="1600" b="0">
                          <a:latin typeface="Calibri"/>
                        </a:rPr>
                        <a:t>Arrests</a:t>
                      </a:r>
                    </a:p>
                    <a:p>
                      <a:pPr lvl="0" algn="ctr">
                        <a:buNone/>
                      </a:pPr>
                      <a:endParaRPr lang="en-US" sz="1600" b="0">
                        <a:solidFill>
                          <a:schemeClr val="tx1"/>
                        </a:solidFill>
                        <a:latin typeface="Calibri"/>
                      </a:endParaRPr>
                    </a:p>
                    <a:p>
                      <a:pPr lvl="0" algn="ctr">
                        <a:buNone/>
                      </a:pPr>
                      <a:endParaRPr lang="en-US" sz="1600" b="0">
                        <a:solidFill>
                          <a:schemeClr val="tx1"/>
                        </a:solidFill>
                        <a:latin typeface="Calibri"/>
                      </a:endParaRPr>
                    </a:p>
                    <a:p>
                      <a:pPr lvl="0" algn="ctr">
                        <a:buNone/>
                      </a:pPr>
                      <a:r>
                        <a:rPr lang="en-US" sz="1600" b="0">
                          <a:solidFill>
                            <a:schemeClr val="tx1"/>
                          </a:solidFill>
                          <a:latin typeface="Calibri"/>
                        </a:rPr>
                        <a:t>AMT-East</a:t>
                      </a:r>
                      <a:endParaRPr lang="en-US" sz="1600">
                        <a:latin typeface="Calibri"/>
                      </a:endParaRPr>
                    </a:p>
                    <a:p>
                      <a:pPr lvl="0" algn="ctr">
                        <a:buNone/>
                      </a:pPr>
                      <a:r>
                        <a:rPr lang="en-US" sz="1600" b="0" i="0" u="none" strike="noStrike" noProof="0">
                          <a:solidFill>
                            <a:srgbClr val="FF0000"/>
                          </a:solidFill>
                          <a:latin typeface="Calibri"/>
                        </a:rPr>
                        <a:t>(Peoria)</a:t>
                      </a:r>
                    </a:p>
                    <a:p>
                      <a:pPr lvl="0" algn="ctr">
                        <a:buNone/>
                      </a:pPr>
                      <a:r>
                        <a:rPr lang="en-US" sz="1600" b="0" i="0" u="none" strike="noStrike" noProof="0">
                          <a:solidFill>
                            <a:srgbClr val="FFFF00"/>
                          </a:solidFill>
                          <a:latin typeface="Calibri"/>
                        </a:rPr>
                        <a:t>43,650</a:t>
                      </a:r>
                    </a:p>
                  </a:txBody>
                  <a:tcPr/>
                </a:tc>
                <a:tc>
                  <a:txBody>
                    <a:bodyPr/>
                    <a:lstStyle/>
                    <a:p>
                      <a:pPr algn="ctr">
                        <a:buNone/>
                      </a:pPr>
                      <a:r>
                        <a:rPr lang="en-US" sz="1600" b="0">
                          <a:latin typeface="Calibri"/>
                        </a:rPr>
                        <a:t>Field ROSC</a:t>
                      </a:r>
                    </a:p>
                    <a:p>
                      <a:pPr lvl="0" algn="ctr">
                        <a:buNone/>
                      </a:pPr>
                      <a:endParaRPr lang="en-US" sz="1600" b="0">
                        <a:latin typeface="Calibri"/>
                      </a:endParaRPr>
                    </a:p>
                    <a:p>
                      <a:pPr lvl="0" algn="ctr">
                        <a:buNone/>
                      </a:pPr>
                      <a:endParaRPr lang="en-US" sz="1600" b="0">
                        <a:latin typeface="Calibri"/>
                      </a:endParaRPr>
                    </a:p>
                    <a:p>
                      <a:pPr lvl="0" algn="ctr">
                        <a:buNone/>
                      </a:pPr>
                      <a:r>
                        <a:rPr lang="en-US" sz="1600" b="0">
                          <a:solidFill>
                            <a:schemeClr val="tx1"/>
                          </a:solidFill>
                          <a:latin typeface="Calibri"/>
                        </a:rPr>
                        <a:t>AMT-East</a:t>
                      </a:r>
                    </a:p>
                    <a:p>
                      <a:pPr lvl="0" algn="ctr">
                        <a:buNone/>
                      </a:pPr>
                      <a:r>
                        <a:rPr lang="en-US" sz="1600" b="0" i="0" u="none" strike="noStrike" noProof="0">
                          <a:solidFill>
                            <a:srgbClr val="FF0000"/>
                          </a:solidFill>
                          <a:latin typeface="Calibri"/>
                        </a:rPr>
                        <a:t>(Peoria)</a:t>
                      </a:r>
                    </a:p>
                    <a:p>
                      <a:pPr lvl="0" algn="ctr">
                        <a:buNone/>
                      </a:pPr>
                      <a:r>
                        <a:rPr lang="en-US" sz="1600" b="0" i="0" u="none" strike="noStrike" noProof="0">
                          <a:solidFill>
                            <a:srgbClr val="FFFF00"/>
                          </a:solidFill>
                          <a:latin typeface="Calibri"/>
                        </a:rPr>
                        <a:t>8,615</a:t>
                      </a:r>
                    </a:p>
                  </a:txBody>
                  <a:tcPr/>
                </a:tc>
                <a:tc>
                  <a:txBody>
                    <a:bodyPr/>
                    <a:lstStyle/>
                    <a:p>
                      <a:pPr lvl="0" algn="ctr">
                        <a:buNone/>
                      </a:pPr>
                      <a:r>
                        <a:rPr lang="en-US" sz="1600" b="0">
                          <a:latin typeface="Calibri"/>
                        </a:rPr>
                        <a:t>Field ROSC %</a:t>
                      </a:r>
                    </a:p>
                    <a:p>
                      <a:pPr lvl="0" algn="ctr">
                        <a:buNone/>
                      </a:pPr>
                      <a:endParaRPr lang="en-US" sz="1600" b="0">
                        <a:latin typeface="Calibri"/>
                      </a:endParaRPr>
                    </a:p>
                    <a:p>
                      <a:pPr lvl="0" algn="ctr">
                        <a:buNone/>
                      </a:pPr>
                      <a:endParaRPr lang="en-US" sz="1600" b="0">
                        <a:solidFill>
                          <a:srgbClr val="0070C0"/>
                        </a:solidFill>
                        <a:latin typeface="Calibri"/>
                      </a:endParaRPr>
                    </a:p>
                    <a:p>
                      <a:pPr lvl="0" algn="ctr">
                        <a:buNone/>
                      </a:pPr>
                      <a:r>
                        <a:rPr lang="en-US" sz="1600" b="0">
                          <a:solidFill>
                            <a:srgbClr val="002060"/>
                          </a:solidFill>
                          <a:latin typeface="Calibri"/>
                        </a:rPr>
                        <a:t>AMT-East</a:t>
                      </a:r>
                      <a:endParaRPr lang="en-US" sz="1600">
                        <a:solidFill>
                          <a:srgbClr val="002060"/>
                        </a:solidFill>
                        <a:latin typeface="Calibri"/>
                      </a:endParaRPr>
                    </a:p>
                    <a:p>
                      <a:pPr lvl="0" algn="ctr">
                        <a:buNone/>
                      </a:pPr>
                      <a:r>
                        <a:rPr lang="en-US" sz="1600" b="0" i="0" u="none" strike="noStrike" noProof="0">
                          <a:solidFill>
                            <a:srgbClr val="C00000"/>
                          </a:solidFill>
                          <a:latin typeface="Calibri"/>
                        </a:rPr>
                        <a:t>(Peoria)</a:t>
                      </a:r>
                    </a:p>
                    <a:p>
                      <a:pPr lvl="0" algn="ctr">
                        <a:buNone/>
                      </a:pPr>
                      <a:r>
                        <a:rPr lang="en-US" sz="1600" b="0" i="0" u="none" strike="noStrike" noProof="0">
                          <a:solidFill>
                            <a:srgbClr val="FFFF00"/>
                          </a:solidFill>
                          <a:latin typeface="Calibri"/>
                        </a:rPr>
                        <a:t>19.7%</a:t>
                      </a:r>
                    </a:p>
                  </a:txBody>
                  <a:tcPr/>
                </a:tc>
                <a:tc>
                  <a:txBody>
                    <a:bodyPr/>
                    <a:lstStyle/>
                    <a:p>
                      <a:pPr algn="ctr">
                        <a:buNone/>
                      </a:pPr>
                      <a:r>
                        <a:rPr lang="en-US" sz="1600" b="0">
                          <a:latin typeface="Calibri"/>
                        </a:rPr>
                        <a:t>ICU Admits</a:t>
                      </a:r>
                    </a:p>
                    <a:p>
                      <a:pPr lvl="0" algn="ctr">
                        <a:buNone/>
                      </a:pPr>
                      <a:endParaRPr lang="en-US" sz="1600" b="0">
                        <a:latin typeface="Calibri"/>
                      </a:endParaRPr>
                    </a:p>
                    <a:p>
                      <a:pPr lvl="0" algn="ctr">
                        <a:buNone/>
                      </a:pPr>
                      <a:endParaRPr lang="en-US" sz="1600" b="0">
                        <a:latin typeface="Calibri"/>
                      </a:endParaRPr>
                    </a:p>
                    <a:p>
                      <a:pPr lvl="0" algn="ctr">
                        <a:buNone/>
                      </a:pPr>
                      <a:r>
                        <a:rPr lang="en-US" sz="1600" b="0">
                          <a:solidFill>
                            <a:schemeClr val="tx1"/>
                          </a:solidFill>
                          <a:latin typeface="Calibri"/>
                        </a:rPr>
                        <a:t>AMT-East</a:t>
                      </a:r>
                    </a:p>
                    <a:p>
                      <a:pPr lvl="0" algn="ctr">
                        <a:buNone/>
                      </a:pPr>
                      <a:r>
                        <a:rPr lang="en-US" sz="1600" b="0" i="0" u="none" strike="noStrike" noProof="0">
                          <a:solidFill>
                            <a:srgbClr val="FF0000"/>
                          </a:solidFill>
                          <a:latin typeface="Calibri"/>
                        </a:rPr>
                        <a:t>(Peoria)</a:t>
                      </a:r>
                    </a:p>
                    <a:p>
                      <a:pPr lvl="0" algn="ctr">
                        <a:buNone/>
                      </a:pPr>
                      <a:r>
                        <a:rPr lang="en-US" sz="1600" b="0" i="0" u="none" strike="noStrike" noProof="0">
                          <a:solidFill>
                            <a:srgbClr val="FFFF00"/>
                          </a:solidFill>
                          <a:latin typeface="Calibri"/>
                        </a:rPr>
                        <a:t>7,504</a:t>
                      </a:r>
                    </a:p>
                  </a:txBody>
                  <a:tcPr/>
                </a:tc>
                <a:tc>
                  <a:txBody>
                    <a:bodyPr/>
                    <a:lstStyle/>
                    <a:p>
                      <a:pPr lvl="0" algn="ctr">
                        <a:buNone/>
                      </a:pPr>
                      <a:r>
                        <a:rPr lang="en-US" sz="1600" b="0">
                          <a:latin typeface="Calibri"/>
                        </a:rPr>
                        <a:t>ICU Admits %</a:t>
                      </a:r>
                    </a:p>
                    <a:p>
                      <a:pPr lvl="0" algn="ctr">
                        <a:buNone/>
                      </a:pPr>
                      <a:endParaRPr lang="en-US" sz="1600" b="0">
                        <a:latin typeface="Calibri"/>
                      </a:endParaRPr>
                    </a:p>
                    <a:p>
                      <a:pPr lvl="0" algn="ctr">
                        <a:buNone/>
                      </a:pPr>
                      <a:endParaRPr lang="en-US" sz="1600" b="0">
                        <a:solidFill>
                          <a:srgbClr val="0070C0"/>
                        </a:solidFill>
                        <a:latin typeface="Calibri"/>
                      </a:endParaRPr>
                    </a:p>
                    <a:p>
                      <a:pPr lvl="0" algn="ctr">
                        <a:buNone/>
                      </a:pPr>
                      <a:r>
                        <a:rPr lang="en-US" sz="1600" b="0">
                          <a:solidFill>
                            <a:srgbClr val="002060"/>
                          </a:solidFill>
                          <a:latin typeface="Calibri"/>
                        </a:rPr>
                        <a:t>AMT-East</a:t>
                      </a:r>
                      <a:endParaRPr lang="en-US" sz="1600">
                        <a:solidFill>
                          <a:srgbClr val="002060"/>
                        </a:solidFill>
                        <a:latin typeface="Calibri"/>
                      </a:endParaRPr>
                    </a:p>
                    <a:p>
                      <a:pPr lvl="0" algn="ctr">
                        <a:buNone/>
                      </a:pPr>
                      <a:r>
                        <a:rPr lang="en-US" sz="1600" b="0" i="0" u="none" strike="noStrike" noProof="0">
                          <a:solidFill>
                            <a:srgbClr val="C00000"/>
                          </a:solidFill>
                          <a:latin typeface="Calibri"/>
                        </a:rPr>
                        <a:t>(Peoria)</a:t>
                      </a:r>
                    </a:p>
                    <a:p>
                      <a:pPr lvl="0" algn="ctr">
                        <a:buNone/>
                      </a:pPr>
                      <a:r>
                        <a:rPr lang="en-US" sz="1600" b="0" i="0" u="none" strike="noStrike" noProof="0">
                          <a:solidFill>
                            <a:srgbClr val="FFFF00"/>
                          </a:solidFill>
                          <a:latin typeface="Calibri"/>
                        </a:rPr>
                        <a:t>17.2%</a:t>
                      </a:r>
                    </a:p>
                  </a:txBody>
                  <a:tcPr/>
                </a:tc>
                <a:tc>
                  <a:txBody>
                    <a:bodyPr/>
                    <a:lstStyle/>
                    <a:p>
                      <a:pPr algn="ctr">
                        <a:buNone/>
                      </a:pPr>
                      <a:r>
                        <a:rPr lang="en-US" sz="1600" b="0">
                          <a:latin typeface="Calibri"/>
                        </a:rPr>
                        <a:t>Discharged Alive</a:t>
                      </a:r>
                    </a:p>
                    <a:p>
                      <a:pPr lvl="0" algn="ctr">
                        <a:buNone/>
                      </a:pPr>
                      <a:endParaRPr lang="en-US" sz="1600" b="0">
                        <a:latin typeface="Calibri"/>
                      </a:endParaRPr>
                    </a:p>
                    <a:p>
                      <a:pPr lvl="0" algn="ctr">
                        <a:buNone/>
                      </a:pPr>
                      <a:endParaRPr lang="en-US" sz="1600" b="0">
                        <a:solidFill>
                          <a:schemeClr val="tx1"/>
                        </a:solidFill>
                        <a:latin typeface="Calibri"/>
                      </a:endParaRPr>
                    </a:p>
                    <a:p>
                      <a:pPr lvl="0" algn="ctr">
                        <a:buNone/>
                      </a:pPr>
                      <a:r>
                        <a:rPr lang="en-US" sz="1600" b="0">
                          <a:solidFill>
                            <a:schemeClr val="tx1"/>
                          </a:solidFill>
                          <a:latin typeface="Calibri"/>
                        </a:rPr>
                        <a:t>AMT-East</a:t>
                      </a:r>
                      <a:endParaRPr lang="en-US" sz="1600">
                        <a:latin typeface="Calibri"/>
                      </a:endParaRPr>
                    </a:p>
                    <a:p>
                      <a:pPr lvl="0" algn="ctr">
                        <a:buNone/>
                      </a:pPr>
                      <a:r>
                        <a:rPr lang="en-US" sz="1600" b="0">
                          <a:solidFill>
                            <a:srgbClr val="FF0000"/>
                          </a:solidFill>
                          <a:latin typeface="Calibri"/>
                        </a:rPr>
                        <a:t>(Peoria)</a:t>
                      </a:r>
                    </a:p>
                    <a:p>
                      <a:pPr lvl="0" algn="ctr">
                        <a:buNone/>
                      </a:pPr>
                      <a:r>
                        <a:rPr lang="en-US" sz="1600" b="0">
                          <a:solidFill>
                            <a:srgbClr val="FFFF00"/>
                          </a:solidFill>
                          <a:latin typeface="Calibri"/>
                        </a:rPr>
                        <a:t>1,051</a:t>
                      </a:r>
                    </a:p>
                  </a:txBody>
                  <a:tcPr/>
                </a:tc>
                <a:tc>
                  <a:txBody>
                    <a:bodyPr/>
                    <a:lstStyle/>
                    <a:p>
                      <a:pPr lvl="0" algn="ctr">
                        <a:buNone/>
                      </a:pPr>
                      <a:r>
                        <a:rPr lang="en-US" sz="1600" b="0" i="0" u="none" strike="noStrike" noProof="0">
                          <a:solidFill>
                            <a:srgbClr val="FFFFFF"/>
                          </a:solidFill>
                          <a:latin typeface="Calibri"/>
                        </a:rPr>
                        <a:t>Discharged Alive %</a:t>
                      </a:r>
                      <a:endParaRPr lang="en-US" sz="1600" b="1" i="0" u="none" strike="noStrike" noProof="0">
                        <a:latin typeface="Calibri"/>
                      </a:endParaRPr>
                    </a:p>
                    <a:p>
                      <a:pPr lvl="0" algn="ctr">
                        <a:buNone/>
                      </a:pPr>
                      <a:endParaRPr lang="en-US" sz="1600" b="1" i="0" u="none" strike="noStrike" noProof="0">
                        <a:latin typeface="Calibri"/>
                      </a:endParaRPr>
                    </a:p>
                    <a:p>
                      <a:pPr lvl="0" algn="ctr">
                        <a:buNone/>
                      </a:pPr>
                      <a:endParaRPr lang="en-US" sz="1600" b="0" i="0" u="none" strike="noStrike" noProof="0">
                        <a:solidFill>
                          <a:schemeClr val="tx1"/>
                        </a:solidFill>
                        <a:latin typeface="Calibri"/>
                      </a:endParaRPr>
                    </a:p>
                    <a:p>
                      <a:pPr lvl="0" algn="ctr">
                        <a:buNone/>
                      </a:pPr>
                      <a:r>
                        <a:rPr lang="en-US" sz="1600" b="0" i="0" u="none" strike="noStrike" noProof="0">
                          <a:solidFill>
                            <a:srgbClr val="002060"/>
                          </a:solidFill>
                          <a:latin typeface="Calibri"/>
                        </a:rPr>
                        <a:t>AMT-East</a:t>
                      </a:r>
                      <a:endParaRPr lang="en-US" sz="1600" b="1" i="0" u="none" strike="noStrike" noProof="0">
                        <a:solidFill>
                          <a:srgbClr val="002060"/>
                        </a:solidFill>
                        <a:latin typeface="Calibri"/>
                      </a:endParaRPr>
                    </a:p>
                    <a:p>
                      <a:pPr lvl="0" algn="ctr">
                        <a:buNone/>
                      </a:pPr>
                      <a:r>
                        <a:rPr lang="en-US" sz="1600" b="0" i="0" u="none" strike="noStrike" noProof="0">
                          <a:solidFill>
                            <a:srgbClr val="FF0000"/>
                          </a:solidFill>
                          <a:latin typeface="Calibri"/>
                        </a:rPr>
                        <a:t>(Peoria)</a:t>
                      </a:r>
                    </a:p>
                    <a:p>
                      <a:pPr lvl="0" algn="ctr">
                        <a:buNone/>
                      </a:pPr>
                      <a:r>
                        <a:rPr lang="en-US" sz="1600" b="0" i="0" u="none" strike="noStrike" noProof="0">
                          <a:solidFill>
                            <a:srgbClr val="FFFF00"/>
                          </a:solidFill>
                          <a:latin typeface="Calibri"/>
                        </a:rPr>
                        <a:t>2.4%</a:t>
                      </a:r>
                    </a:p>
                  </a:txBody>
                  <a:tcPr/>
                </a:tc>
                <a:tc>
                  <a:txBody>
                    <a:bodyPr/>
                    <a:lstStyle/>
                    <a:p>
                      <a:pPr lvl="0" algn="ctr">
                        <a:buNone/>
                      </a:pPr>
                      <a:r>
                        <a:rPr lang="en-US" sz="1600" b="0" i="0" u="none" strike="noStrike" noProof="0">
                          <a:solidFill>
                            <a:schemeClr val="bg1"/>
                          </a:solidFill>
                          <a:latin typeface="Calibri"/>
                        </a:rPr>
                        <a:t>% of Field ROSC Discharged Alive</a:t>
                      </a:r>
                    </a:p>
                    <a:p>
                      <a:pPr lvl="0" algn="ctr">
                        <a:buNone/>
                      </a:pPr>
                      <a:endParaRPr lang="en-US" sz="1600" b="0" i="0" u="none" strike="noStrike" noProof="0">
                        <a:solidFill>
                          <a:schemeClr val="tx1"/>
                        </a:solidFill>
                        <a:latin typeface="Calibri"/>
                      </a:endParaRPr>
                    </a:p>
                    <a:p>
                      <a:pPr lvl="0" algn="ctr">
                        <a:buNone/>
                      </a:pPr>
                      <a:endParaRPr lang="en-US" sz="1600" b="0" i="0" u="none" strike="noStrike" noProof="0">
                        <a:solidFill>
                          <a:schemeClr val="tx1"/>
                        </a:solidFill>
                        <a:latin typeface="Calibri"/>
                      </a:endParaRPr>
                    </a:p>
                    <a:p>
                      <a:pPr lvl="0" algn="ctr">
                        <a:buNone/>
                      </a:pPr>
                      <a:r>
                        <a:rPr lang="en-US" sz="1600" b="0" i="0" u="none" strike="noStrike" noProof="0">
                          <a:solidFill>
                            <a:schemeClr val="tx1"/>
                          </a:solidFill>
                          <a:latin typeface="Calibri"/>
                        </a:rPr>
                        <a:t>AMT-East</a:t>
                      </a:r>
                      <a:endParaRPr lang="en-US" sz="1600" b="1" i="0" u="none" strike="noStrike" noProof="0">
                        <a:latin typeface="Calibri"/>
                      </a:endParaRPr>
                    </a:p>
                    <a:p>
                      <a:pPr lvl="0" algn="ctr">
                        <a:buNone/>
                      </a:pPr>
                      <a:r>
                        <a:rPr lang="en-US" sz="1600" b="0" i="0" u="none" strike="noStrike" noProof="0">
                          <a:solidFill>
                            <a:srgbClr val="FF0000"/>
                          </a:solidFill>
                          <a:latin typeface="Calibri"/>
                        </a:rPr>
                        <a:t>(Peoria)</a:t>
                      </a:r>
                    </a:p>
                    <a:p>
                      <a:pPr lvl="0" algn="ctr">
                        <a:buNone/>
                      </a:pPr>
                      <a:r>
                        <a:rPr lang="en-US" sz="1600" b="0" i="0" u="none" strike="noStrike" noProof="0">
                          <a:solidFill>
                            <a:srgbClr val="FFFF00"/>
                          </a:solidFill>
                          <a:latin typeface="Calibri"/>
                        </a:rPr>
                        <a:t>12.2%</a:t>
                      </a:r>
                    </a:p>
                  </a:txBody>
                  <a:tcPr/>
                </a:tc>
                <a:extLst>
                  <a:ext uri="{0D108BD9-81ED-4DB2-BD59-A6C34878D82A}">
                    <a16:rowId xmlns:a16="http://schemas.microsoft.com/office/drawing/2014/main" val="4222337743"/>
                  </a:ext>
                </a:extLst>
              </a:tr>
              <a:tr h="370838">
                <a:tc>
                  <a:txBody>
                    <a:bodyPr/>
                    <a:lstStyle/>
                    <a:p>
                      <a:pPr lvl="0" algn="ctr">
                        <a:buNone/>
                      </a:pPr>
                      <a:r>
                        <a:rPr lang="en-US" sz="1400"/>
                        <a:t>2015</a:t>
                      </a:r>
                    </a:p>
                  </a:txBody>
                  <a:tcPr/>
                </a:tc>
                <a:tc>
                  <a:txBody>
                    <a:bodyPr/>
                    <a:lstStyle/>
                    <a:p>
                      <a:pPr lvl="0" algn="ctr">
                        <a:buNone/>
                      </a:pPr>
                      <a:r>
                        <a:rPr lang="en-US" sz="1400"/>
                        <a:t>228 </a:t>
                      </a:r>
                      <a:r>
                        <a:rPr lang="en-US" sz="1400">
                          <a:solidFill>
                            <a:srgbClr val="FF0000"/>
                          </a:solidFill>
                        </a:rPr>
                        <a:t>(109)</a:t>
                      </a:r>
                      <a:endParaRPr lang="en-US" sz="1400"/>
                    </a:p>
                  </a:txBody>
                  <a:tcPr/>
                </a:tc>
                <a:tc>
                  <a:txBody>
                    <a:bodyPr/>
                    <a:lstStyle/>
                    <a:p>
                      <a:pPr lvl="0" algn="ctr">
                        <a:buNone/>
                      </a:pPr>
                      <a:r>
                        <a:rPr lang="en-US" sz="1400"/>
                        <a:t>94 </a:t>
                      </a:r>
                      <a:r>
                        <a:rPr lang="en-US" sz="1400">
                          <a:solidFill>
                            <a:srgbClr val="FF0000"/>
                          </a:solidFill>
                        </a:rPr>
                        <a:t>(40)</a:t>
                      </a:r>
                      <a:endParaRPr lang="en-US" sz="1400"/>
                    </a:p>
                  </a:txBody>
                  <a:tcPr/>
                </a:tc>
                <a:tc>
                  <a:txBody>
                    <a:bodyPr/>
                    <a:lstStyle/>
                    <a:p>
                      <a:pPr lvl="0" algn="ctr">
                        <a:buNone/>
                      </a:pPr>
                      <a:r>
                        <a:rPr lang="en-US" sz="1400"/>
                        <a:t>9 </a:t>
                      </a:r>
                      <a:r>
                        <a:rPr lang="en-US" sz="1400">
                          <a:solidFill>
                            <a:srgbClr val="FF0000"/>
                          </a:solidFill>
                        </a:rPr>
                        <a:t>(4)</a:t>
                      </a:r>
                      <a:endParaRPr lang="en-US" sz="1400"/>
                    </a:p>
                  </a:txBody>
                  <a:tcPr/>
                </a:tc>
                <a:tc>
                  <a:txBody>
                    <a:bodyPr/>
                    <a:lstStyle/>
                    <a:p>
                      <a:pPr lvl="0" algn="ctr">
                        <a:buNone/>
                      </a:pPr>
                      <a:r>
                        <a:rPr lang="en-US" sz="1400">
                          <a:solidFill>
                            <a:srgbClr val="0070C0"/>
                          </a:solidFill>
                        </a:rPr>
                        <a:t>9.6% </a:t>
                      </a:r>
                      <a:r>
                        <a:rPr lang="en-US" sz="1400">
                          <a:solidFill>
                            <a:srgbClr val="C00000"/>
                          </a:solidFill>
                        </a:rPr>
                        <a:t>(10.0%)</a:t>
                      </a:r>
                      <a:endParaRPr lang="en-US"/>
                    </a:p>
                  </a:txBody>
                  <a:tcPr/>
                </a:tc>
                <a:tc>
                  <a:txBody>
                    <a:bodyPr/>
                    <a:lstStyle/>
                    <a:p>
                      <a:pPr lvl="0" algn="ctr">
                        <a:buNone/>
                      </a:pPr>
                      <a:r>
                        <a:rPr lang="en-US" sz="1400"/>
                        <a:t>9 </a:t>
                      </a:r>
                      <a:r>
                        <a:rPr lang="en-US" sz="1400">
                          <a:solidFill>
                            <a:srgbClr val="FF0000"/>
                          </a:solidFill>
                        </a:rPr>
                        <a:t>(3)</a:t>
                      </a:r>
                      <a:endParaRPr lang="en-US" sz="1400"/>
                    </a:p>
                  </a:txBody>
                  <a:tcPr/>
                </a:tc>
                <a:tc>
                  <a:txBody>
                    <a:bodyPr/>
                    <a:lstStyle/>
                    <a:p>
                      <a:pPr lvl="0" algn="ctr">
                        <a:buNone/>
                      </a:pPr>
                      <a:r>
                        <a:rPr lang="en-US" sz="1400">
                          <a:solidFill>
                            <a:srgbClr val="0070C0"/>
                          </a:solidFill>
                        </a:rPr>
                        <a:t>9.6% </a:t>
                      </a:r>
                      <a:endParaRPr lang="en-US"/>
                    </a:p>
                    <a:p>
                      <a:pPr lvl="0" algn="ctr">
                        <a:buNone/>
                      </a:pPr>
                      <a:r>
                        <a:rPr lang="en-US" sz="1400">
                          <a:solidFill>
                            <a:srgbClr val="C00000"/>
                          </a:solidFill>
                        </a:rPr>
                        <a:t>(7.5%)</a:t>
                      </a:r>
                      <a:endParaRPr lang="en-US"/>
                    </a:p>
                  </a:txBody>
                  <a:tcPr/>
                </a:tc>
                <a:tc>
                  <a:txBody>
                    <a:bodyPr/>
                    <a:lstStyle/>
                    <a:p>
                      <a:pPr lvl="0" algn="ctr">
                        <a:buNone/>
                      </a:pPr>
                      <a:r>
                        <a:rPr lang="en-US" sz="1400">
                          <a:solidFill>
                            <a:srgbClr val="FF0000"/>
                          </a:solidFill>
                        </a:rPr>
                        <a:t> </a:t>
                      </a:r>
                      <a:r>
                        <a:rPr lang="en-US" sz="1400">
                          <a:solidFill>
                            <a:schemeClr val="tx1"/>
                          </a:solidFill>
                        </a:rPr>
                        <a:t>1 </a:t>
                      </a:r>
                      <a:r>
                        <a:rPr lang="en-US" sz="1400">
                          <a:solidFill>
                            <a:srgbClr val="FF0000"/>
                          </a:solidFill>
                        </a:rPr>
                        <a:t>(0)</a:t>
                      </a:r>
                      <a:endParaRPr lang="en-US"/>
                    </a:p>
                  </a:txBody>
                  <a:tcPr/>
                </a:tc>
                <a:tc>
                  <a:txBody>
                    <a:bodyPr/>
                    <a:lstStyle/>
                    <a:p>
                      <a:pPr lvl="0" algn="ctr">
                        <a:buNone/>
                      </a:pPr>
                      <a:r>
                        <a:rPr lang="en-US" sz="1400">
                          <a:solidFill>
                            <a:srgbClr val="0070C0"/>
                          </a:solidFill>
                        </a:rPr>
                        <a:t>1.1% </a:t>
                      </a:r>
                      <a:endParaRPr lang="en-US"/>
                    </a:p>
                    <a:p>
                      <a:pPr lvl="0" algn="ctr">
                        <a:buNone/>
                      </a:pPr>
                      <a:r>
                        <a:rPr lang="en-US" sz="1400">
                          <a:solidFill>
                            <a:srgbClr val="FF0000"/>
                          </a:solidFill>
                        </a:rPr>
                        <a:t>(0%)</a:t>
                      </a:r>
                      <a:endParaRPr lang="en-US"/>
                    </a:p>
                  </a:txBody>
                  <a:tcPr/>
                </a:tc>
                <a:tc>
                  <a:txBody>
                    <a:bodyPr/>
                    <a:lstStyle/>
                    <a:p>
                      <a:pPr lvl="0" algn="ctr">
                        <a:buNone/>
                      </a:pPr>
                      <a:r>
                        <a:rPr lang="en-US" sz="1400">
                          <a:solidFill>
                            <a:srgbClr val="0070C0"/>
                          </a:solidFill>
                        </a:rPr>
                        <a:t>11.1%</a:t>
                      </a:r>
                    </a:p>
                    <a:p>
                      <a:pPr lvl="0" algn="ctr">
                        <a:buNone/>
                      </a:pPr>
                      <a:r>
                        <a:rPr lang="en-US" sz="1400">
                          <a:solidFill>
                            <a:srgbClr val="FF0000"/>
                          </a:solidFill>
                        </a:rPr>
                        <a:t>(0%)</a:t>
                      </a:r>
                    </a:p>
                  </a:txBody>
                  <a:tcPr/>
                </a:tc>
                <a:extLst>
                  <a:ext uri="{0D108BD9-81ED-4DB2-BD59-A6C34878D82A}">
                    <a16:rowId xmlns:a16="http://schemas.microsoft.com/office/drawing/2014/main" val="1146020346"/>
                  </a:ext>
                </a:extLst>
              </a:tr>
              <a:tr h="370840">
                <a:tc>
                  <a:txBody>
                    <a:bodyPr/>
                    <a:lstStyle/>
                    <a:p>
                      <a:pPr lvl="0" algn="ctr">
                        <a:buNone/>
                      </a:pPr>
                      <a:r>
                        <a:rPr lang="en-US" sz="1400"/>
                        <a:t>2016</a:t>
                      </a:r>
                    </a:p>
                  </a:txBody>
                  <a:tcPr/>
                </a:tc>
                <a:tc>
                  <a:txBody>
                    <a:bodyPr/>
                    <a:lstStyle/>
                    <a:p>
                      <a:pPr algn="ctr">
                        <a:buNone/>
                      </a:pPr>
                      <a:r>
                        <a:rPr lang="en-US" sz="1400"/>
                        <a:t>241 </a:t>
                      </a:r>
                      <a:r>
                        <a:rPr lang="en-US" sz="1400">
                          <a:solidFill>
                            <a:srgbClr val="FF0000"/>
                          </a:solidFill>
                        </a:rPr>
                        <a:t>(129)</a:t>
                      </a:r>
                      <a:endParaRPr lang="en-US" sz="1400"/>
                    </a:p>
                  </a:txBody>
                  <a:tcPr/>
                </a:tc>
                <a:tc>
                  <a:txBody>
                    <a:bodyPr/>
                    <a:lstStyle/>
                    <a:p>
                      <a:pPr lvl="0" algn="ctr">
                        <a:buNone/>
                      </a:pPr>
                      <a:r>
                        <a:rPr lang="en-US" sz="1400"/>
                        <a:t>101 </a:t>
                      </a:r>
                      <a:r>
                        <a:rPr lang="en-US" sz="1400">
                          <a:solidFill>
                            <a:srgbClr val="FF0000"/>
                          </a:solidFill>
                        </a:rPr>
                        <a:t>(60)</a:t>
                      </a:r>
                      <a:endParaRPr lang="en-US" sz="1400"/>
                    </a:p>
                  </a:txBody>
                  <a:tcPr/>
                </a:tc>
                <a:tc>
                  <a:txBody>
                    <a:bodyPr/>
                    <a:lstStyle/>
                    <a:p>
                      <a:pPr lvl="0" algn="ctr">
                        <a:buNone/>
                      </a:pPr>
                      <a:r>
                        <a:rPr lang="en-US" sz="1400"/>
                        <a:t>14 </a:t>
                      </a:r>
                      <a:r>
                        <a:rPr lang="en-US" sz="1400">
                          <a:solidFill>
                            <a:srgbClr val="FF0000"/>
                          </a:solidFill>
                        </a:rPr>
                        <a:t>(11)</a:t>
                      </a:r>
                      <a:endParaRPr lang="en-US" sz="1400"/>
                    </a:p>
                  </a:txBody>
                  <a:tcPr/>
                </a:tc>
                <a:tc>
                  <a:txBody>
                    <a:bodyPr/>
                    <a:lstStyle/>
                    <a:p>
                      <a:pPr lvl="0" algn="ctr">
                        <a:buNone/>
                      </a:pPr>
                      <a:r>
                        <a:rPr lang="en-US" sz="1400">
                          <a:solidFill>
                            <a:srgbClr val="0070C0"/>
                          </a:solidFill>
                        </a:rPr>
                        <a:t>13.9% </a:t>
                      </a:r>
                      <a:r>
                        <a:rPr lang="en-US" sz="1400">
                          <a:solidFill>
                            <a:srgbClr val="C00000"/>
                          </a:solidFill>
                        </a:rPr>
                        <a:t>(18.3%)</a:t>
                      </a:r>
                      <a:endParaRPr lang="en-US"/>
                    </a:p>
                  </a:txBody>
                  <a:tcPr/>
                </a:tc>
                <a:tc>
                  <a:txBody>
                    <a:bodyPr/>
                    <a:lstStyle/>
                    <a:p>
                      <a:pPr lvl="0" algn="ctr">
                        <a:buNone/>
                      </a:pPr>
                      <a:r>
                        <a:rPr lang="en-US" sz="1400"/>
                        <a:t> 20 </a:t>
                      </a:r>
                      <a:r>
                        <a:rPr lang="en-US" sz="1400">
                          <a:solidFill>
                            <a:srgbClr val="FF0000"/>
                          </a:solidFill>
                        </a:rPr>
                        <a:t>(14)</a:t>
                      </a:r>
                      <a:endParaRPr lang="en-US" sz="1400"/>
                    </a:p>
                  </a:txBody>
                  <a:tcPr/>
                </a:tc>
                <a:tc>
                  <a:txBody>
                    <a:bodyPr/>
                    <a:lstStyle/>
                    <a:p>
                      <a:pPr lvl="0" algn="ctr">
                        <a:buNone/>
                      </a:pPr>
                      <a:r>
                        <a:rPr lang="en-US" sz="1400">
                          <a:solidFill>
                            <a:srgbClr val="0070C0"/>
                          </a:solidFill>
                        </a:rPr>
                        <a:t>19.8% </a:t>
                      </a:r>
                      <a:endParaRPr lang="en-US"/>
                    </a:p>
                    <a:p>
                      <a:pPr lvl="0" algn="ctr">
                        <a:buNone/>
                      </a:pPr>
                      <a:r>
                        <a:rPr lang="en-US" sz="1400">
                          <a:solidFill>
                            <a:srgbClr val="C00000"/>
                          </a:solidFill>
                        </a:rPr>
                        <a:t>(23.3%)</a:t>
                      </a:r>
                      <a:endParaRPr lang="en-US"/>
                    </a:p>
                  </a:txBody>
                  <a:tcPr/>
                </a:tc>
                <a:tc>
                  <a:txBody>
                    <a:bodyPr/>
                    <a:lstStyle/>
                    <a:p>
                      <a:pPr lvl="0" algn="ctr">
                        <a:buNone/>
                      </a:pPr>
                      <a:r>
                        <a:rPr lang="en-US" sz="1400">
                          <a:solidFill>
                            <a:schemeClr val="tx1"/>
                          </a:solidFill>
                        </a:rPr>
                        <a:t> 0 </a:t>
                      </a:r>
                      <a:r>
                        <a:rPr lang="en-US" sz="1400">
                          <a:solidFill>
                            <a:srgbClr val="FF0000"/>
                          </a:solidFill>
                        </a:rPr>
                        <a:t>(0)</a:t>
                      </a:r>
                      <a:endParaRPr lang="en-US"/>
                    </a:p>
                  </a:txBody>
                  <a:tcPr/>
                </a:tc>
                <a:tc>
                  <a:txBody>
                    <a:bodyPr/>
                    <a:lstStyle/>
                    <a:p>
                      <a:pPr lvl="0" algn="ctr">
                        <a:buNone/>
                      </a:pPr>
                      <a:r>
                        <a:rPr lang="en-US" sz="1400">
                          <a:solidFill>
                            <a:srgbClr val="0070C0"/>
                          </a:solidFill>
                        </a:rPr>
                        <a:t>0% </a:t>
                      </a:r>
                      <a:endParaRPr lang="en-US"/>
                    </a:p>
                    <a:p>
                      <a:pPr lvl="0" algn="ctr">
                        <a:buNone/>
                      </a:pPr>
                      <a:r>
                        <a:rPr lang="en-US" sz="1400">
                          <a:solidFill>
                            <a:srgbClr val="FF0000"/>
                          </a:solidFill>
                        </a:rPr>
                        <a:t>(0%)</a:t>
                      </a:r>
                      <a:endParaRPr lang="en-US"/>
                    </a:p>
                  </a:txBody>
                  <a:tcPr/>
                </a:tc>
                <a:tc>
                  <a:txBody>
                    <a:bodyPr/>
                    <a:lstStyle/>
                    <a:p>
                      <a:pPr lvl="0" algn="ctr">
                        <a:buNone/>
                      </a:pPr>
                      <a:r>
                        <a:rPr lang="en-US" sz="1400">
                          <a:solidFill>
                            <a:srgbClr val="0070C0"/>
                          </a:solidFill>
                        </a:rPr>
                        <a:t>0%</a:t>
                      </a:r>
                    </a:p>
                    <a:p>
                      <a:pPr lvl="0" algn="ctr">
                        <a:buNone/>
                      </a:pPr>
                      <a:r>
                        <a:rPr lang="en-US" sz="1400">
                          <a:solidFill>
                            <a:srgbClr val="FF0000"/>
                          </a:solidFill>
                        </a:rPr>
                        <a:t>(0%)</a:t>
                      </a:r>
                    </a:p>
                  </a:txBody>
                  <a:tcPr/>
                </a:tc>
                <a:extLst>
                  <a:ext uri="{0D108BD9-81ED-4DB2-BD59-A6C34878D82A}">
                    <a16:rowId xmlns:a16="http://schemas.microsoft.com/office/drawing/2014/main" val="1044426691"/>
                  </a:ext>
                </a:extLst>
              </a:tr>
              <a:tr h="370839">
                <a:tc>
                  <a:txBody>
                    <a:bodyPr/>
                    <a:lstStyle/>
                    <a:p>
                      <a:pPr lvl="0" algn="ctr">
                        <a:buNone/>
                      </a:pPr>
                      <a:r>
                        <a:rPr lang="en-US" sz="1400"/>
                        <a:t>2017</a:t>
                      </a:r>
                    </a:p>
                  </a:txBody>
                  <a:tcPr/>
                </a:tc>
                <a:tc>
                  <a:txBody>
                    <a:bodyPr/>
                    <a:lstStyle/>
                    <a:p>
                      <a:pPr lvl="0" algn="ctr">
                        <a:buNone/>
                      </a:pPr>
                      <a:r>
                        <a:rPr lang="en-US" sz="1400"/>
                        <a:t>235 </a:t>
                      </a:r>
                      <a:r>
                        <a:rPr lang="en-US" sz="1400">
                          <a:solidFill>
                            <a:srgbClr val="FF0000"/>
                          </a:solidFill>
                        </a:rPr>
                        <a:t>(124)</a:t>
                      </a:r>
                      <a:endParaRPr lang="en-US" sz="1400"/>
                    </a:p>
                  </a:txBody>
                  <a:tcPr/>
                </a:tc>
                <a:tc>
                  <a:txBody>
                    <a:bodyPr/>
                    <a:lstStyle/>
                    <a:p>
                      <a:pPr lvl="0" algn="ctr">
                        <a:buNone/>
                      </a:pPr>
                      <a:r>
                        <a:rPr lang="en-US" sz="1400"/>
                        <a:t>99 </a:t>
                      </a:r>
                      <a:r>
                        <a:rPr lang="en-US" sz="1400">
                          <a:solidFill>
                            <a:srgbClr val="FF0000"/>
                          </a:solidFill>
                        </a:rPr>
                        <a:t>(59)</a:t>
                      </a:r>
                      <a:endParaRPr lang="en-US" sz="1400"/>
                    </a:p>
                  </a:txBody>
                  <a:tcPr/>
                </a:tc>
                <a:tc>
                  <a:txBody>
                    <a:bodyPr/>
                    <a:lstStyle/>
                    <a:p>
                      <a:pPr lvl="0" algn="ctr">
                        <a:buNone/>
                      </a:pPr>
                      <a:r>
                        <a:rPr lang="en-US" sz="1400"/>
                        <a:t>14 </a:t>
                      </a:r>
                      <a:r>
                        <a:rPr lang="en-US" sz="1400">
                          <a:solidFill>
                            <a:srgbClr val="FF0000"/>
                          </a:solidFill>
                        </a:rPr>
                        <a:t>(8)</a:t>
                      </a:r>
                      <a:endParaRPr lang="en-US" sz="1400"/>
                    </a:p>
                  </a:txBody>
                  <a:tcPr/>
                </a:tc>
                <a:tc>
                  <a:txBody>
                    <a:bodyPr/>
                    <a:lstStyle/>
                    <a:p>
                      <a:pPr lvl="0" algn="ctr">
                        <a:buNone/>
                      </a:pPr>
                      <a:r>
                        <a:rPr lang="en-US" sz="1400">
                          <a:solidFill>
                            <a:srgbClr val="0070C0"/>
                          </a:solidFill>
                        </a:rPr>
                        <a:t>14.1% </a:t>
                      </a:r>
                      <a:r>
                        <a:rPr lang="en-US" sz="1400">
                          <a:solidFill>
                            <a:srgbClr val="C00000"/>
                          </a:solidFill>
                        </a:rPr>
                        <a:t>(13.6%)</a:t>
                      </a:r>
                      <a:endParaRPr lang="en-US"/>
                    </a:p>
                  </a:txBody>
                  <a:tcPr/>
                </a:tc>
                <a:tc>
                  <a:txBody>
                    <a:bodyPr/>
                    <a:lstStyle/>
                    <a:p>
                      <a:pPr lvl="0" algn="ctr">
                        <a:buNone/>
                      </a:pPr>
                      <a:r>
                        <a:rPr lang="en-US" sz="1400"/>
                        <a:t>9 </a:t>
                      </a:r>
                      <a:r>
                        <a:rPr lang="en-US" sz="1400">
                          <a:solidFill>
                            <a:srgbClr val="FF0000"/>
                          </a:solidFill>
                        </a:rPr>
                        <a:t>(21)</a:t>
                      </a:r>
                      <a:endParaRPr lang="en-US" sz="1400"/>
                    </a:p>
                  </a:txBody>
                  <a:tcPr/>
                </a:tc>
                <a:tc>
                  <a:txBody>
                    <a:bodyPr/>
                    <a:lstStyle/>
                    <a:p>
                      <a:pPr lvl="0" algn="ctr">
                        <a:buNone/>
                      </a:pPr>
                      <a:r>
                        <a:rPr lang="en-US" sz="1400">
                          <a:solidFill>
                            <a:srgbClr val="0070C0"/>
                          </a:solidFill>
                        </a:rPr>
                        <a:t>10.1% </a:t>
                      </a:r>
                      <a:endParaRPr lang="en-US"/>
                    </a:p>
                    <a:p>
                      <a:pPr lvl="0" algn="ctr">
                        <a:buNone/>
                      </a:pPr>
                      <a:r>
                        <a:rPr lang="en-US" sz="1400">
                          <a:solidFill>
                            <a:srgbClr val="C00000"/>
                          </a:solidFill>
                        </a:rPr>
                        <a:t>(15.3%)</a:t>
                      </a:r>
                      <a:endParaRPr lang="en-US"/>
                    </a:p>
                  </a:txBody>
                  <a:tcPr/>
                </a:tc>
                <a:tc>
                  <a:txBody>
                    <a:bodyPr/>
                    <a:lstStyle/>
                    <a:p>
                      <a:pPr lvl="0" algn="ctr">
                        <a:buNone/>
                      </a:pPr>
                      <a:r>
                        <a:rPr lang="en-US" sz="1400">
                          <a:solidFill>
                            <a:srgbClr val="FF0000"/>
                          </a:solidFill>
                        </a:rPr>
                        <a:t> </a:t>
                      </a:r>
                      <a:r>
                        <a:rPr lang="en-US" sz="1400">
                          <a:solidFill>
                            <a:schemeClr val="tx1"/>
                          </a:solidFill>
                        </a:rPr>
                        <a:t>2 </a:t>
                      </a:r>
                      <a:r>
                        <a:rPr lang="en-US" sz="1400">
                          <a:solidFill>
                            <a:srgbClr val="FF0000"/>
                          </a:solidFill>
                        </a:rPr>
                        <a:t>(2)</a:t>
                      </a:r>
                      <a:endParaRPr lang="en-US"/>
                    </a:p>
                  </a:txBody>
                  <a:tcPr/>
                </a:tc>
                <a:tc>
                  <a:txBody>
                    <a:bodyPr/>
                    <a:lstStyle/>
                    <a:p>
                      <a:pPr lvl="0" algn="ctr">
                        <a:buNone/>
                      </a:pPr>
                      <a:r>
                        <a:rPr lang="en-US" sz="1400">
                          <a:solidFill>
                            <a:srgbClr val="0070C0"/>
                          </a:solidFill>
                        </a:rPr>
                        <a:t>2.0% </a:t>
                      </a:r>
                      <a:endParaRPr lang="en-US"/>
                    </a:p>
                    <a:p>
                      <a:pPr lvl="0" algn="ctr">
                        <a:buNone/>
                      </a:pPr>
                      <a:r>
                        <a:rPr lang="en-US" sz="1400">
                          <a:solidFill>
                            <a:srgbClr val="FF0000"/>
                          </a:solidFill>
                        </a:rPr>
                        <a:t>(3.4%)</a:t>
                      </a:r>
                      <a:endParaRPr lang="en-US"/>
                    </a:p>
                  </a:txBody>
                  <a:tcPr/>
                </a:tc>
                <a:tc>
                  <a:txBody>
                    <a:bodyPr/>
                    <a:lstStyle/>
                    <a:p>
                      <a:pPr lvl="0" algn="ctr">
                        <a:buNone/>
                      </a:pPr>
                      <a:r>
                        <a:rPr lang="en-US" sz="1400">
                          <a:solidFill>
                            <a:srgbClr val="0070C0"/>
                          </a:solidFill>
                        </a:rPr>
                        <a:t>14.3%</a:t>
                      </a:r>
                    </a:p>
                    <a:p>
                      <a:pPr lvl="0" algn="ctr">
                        <a:buNone/>
                      </a:pPr>
                      <a:r>
                        <a:rPr lang="en-US" sz="1400">
                          <a:solidFill>
                            <a:srgbClr val="FF0000"/>
                          </a:solidFill>
                        </a:rPr>
                        <a:t>(25%)</a:t>
                      </a:r>
                    </a:p>
                  </a:txBody>
                  <a:tcPr/>
                </a:tc>
                <a:extLst>
                  <a:ext uri="{0D108BD9-81ED-4DB2-BD59-A6C34878D82A}">
                    <a16:rowId xmlns:a16="http://schemas.microsoft.com/office/drawing/2014/main" val="2133333478"/>
                  </a:ext>
                </a:extLst>
              </a:tr>
              <a:tr h="370840">
                <a:tc>
                  <a:txBody>
                    <a:bodyPr/>
                    <a:lstStyle/>
                    <a:p>
                      <a:pPr lvl="0" algn="ctr">
                        <a:buNone/>
                      </a:pPr>
                      <a:r>
                        <a:rPr lang="en-US" sz="1400"/>
                        <a:t>2018</a:t>
                      </a:r>
                    </a:p>
                  </a:txBody>
                  <a:tcPr/>
                </a:tc>
                <a:tc>
                  <a:txBody>
                    <a:bodyPr/>
                    <a:lstStyle/>
                    <a:p>
                      <a:pPr algn="ctr">
                        <a:buNone/>
                      </a:pPr>
                      <a:r>
                        <a:rPr lang="en-US" sz="1400">
                          <a:solidFill>
                            <a:schemeClr val="tx1"/>
                          </a:solidFill>
                        </a:rPr>
                        <a:t>265 </a:t>
                      </a:r>
                      <a:r>
                        <a:rPr lang="en-US" sz="1400">
                          <a:solidFill>
                            <a:srgbClr val="FF0000"/>
                          </a:solidFill>
                        </a:rPr>
                        <a:t>(129)</a:t>
                      </a:r>
                      <a:endParaRPr lang="en-US" sz="1400"/>
                    </a:p>
                  </a:txBody>
                  <a:tcPr/>
                </a:tc>
                <a:tc>
                  <a:txBody>
                    <a:bodyPr/>
                    <a:lstStyle/>
                    <a:p>
                      <a:pPr algn="ctr">
                        <a:buNone/>
                      </a:pPr>
                      <a:r>
                        <a:rPr lang="en-US" sz="1400"/>
                        <a:t>108 </a:t>
                      </a:r>
                      <a:r>
                        <a:rPr lang="en-US" sz="1400">
                          <a:solidFill>
                            <a:srgbClr val="FF0000"/>
                          </a:solidFill>
                        </a:rPr>
                        <a:t>(58)</a:t>
                      </a:r>
                      <a:endParaRPr lang="en-US" sz="1400"/>
                    </a:p>
                  </a:txBody>
                  <a:tcPr/>
                </a:tc>
                <a:tc>
                  <a:txBody>
                    <a:bodyPr/>
                    <a:lstStyle/>
                    <a:p>
                      <a:pPr algn="ctr">
                        <a:buNone/>
                      </a:pPr>
                      <a:r>
                        <a:rPr lang="en-US" sz="1400"/>
                        <a:t>19 </a:t>
                      </a:r>
                      <a:r>
                        <a:rPr lang="en-US" sz="1400">
                          <a:solidFill>
                            <a:srgbClr val="FF0000"/>
                          </a:solidFill>
                        </a:rPr>
                        <a:t>(9)</a:t>
                      </a:r>
                      <a:endParaRPr lang="en-US" sz="1400"/>
                    </a:p>
                  </a:txBody>
                  <a:tcPr/>
                </a:tc>
                <a:tc>
                  <a:txBody>
                    <a:bodyPr/>
                    <a:lstStyle/>
                    <a:p>
                      <a:pPr lvl="0" algn="ctr">
                        <a:buNone/>
                      </a:pPr>
                      <a:r>
                        <a:rPr lang="en-US" sz="1400">
                          <a:solidFill>
                            <a:srgbClr val="0070C0"/>
                          </a:solidFill>
                        </a:rPr>
                        <a:t>17.6% </a:t>
                      </a:r>
                      <a:r>
                        <a:rPr lang="en-US" sz="1400">
                          <a:solidFill>
                            <a:srgbClr val="C00000"/>
                          </a:solidFill>
                        </a:rPr>
                        <a:t>(15.5%)</a:t>
                      </a:r>
                    </a:p>
                  </a:txBody>
                  <a:tcPr/>
                </a:tc>
                <a:tc>
                  <a:txBody>
                    <a:bodyPr/>
                    <a:lstStyle/>
                    <a:p>
                      <a:pPr algn="ctr">
                        <a:buNone/>
                      </a:pPr>
                      <a:r>
                        <a:rPr lang="en-US" sz="1400"/>
                        <a:t>19 </a:t>
                      </a:r>
                      <a:r>
                        <a:rPr lang="en-US" sz="1400">
                          <a:solidFill>
                            <a:srgbClr val="FF0000"/>
                          </a:solidFill>
                        </a:rPr>
                        <a:t>(12)</a:t>
                      </a:r>
                      <a:endParaRPr lang="en-US" sz="1400"/>
                    </a:p>
                  </a:txBody>
                  <a:tcPr/>
                </a:tc>
                <a:tc>
                  <a:txBody>
                    <a:bodyPr/>
                    <a:lstStyle/>
                    <a:p>
                      <a:pPr lvl="0" algn="ctr">
                        <a:buNone/>
                      </a:pPr>
                      <a:r>
                        <a:rPr lang="en-US" sz="1400">
                          <a:solidFill>
                            <a:srgbClr val="0070C0"/>
                          </a:solidFill>
                        </a:rPr>
                        <a:t>17.6% </a:t>
                      </a:r>
                    </a:p>
                    <a:p>
                      <a:pPr lvl="0" algn="ctr">
                        <a:buNone/>
                      </a:pPr>
                      <a:r>
                        <a:rPr lang="en-US" sz="1400">
                          <a:solidFill>
                            <a:srgbClr val="C00000"/>
                          </a:solidFill>
                        </a:rPr>
                        <a:t>(20.7%)</a:t>
                      </a:r>
                    </a:p>
                  </a:txBody>
                  <a:tcPr/>
                </a:tc>
                <a:tc>
                  <a:txBody>
                    <a:bodyPr/>
                    <a:lstStyle/>
                    <a:p>
                      <a:pPr algn="ctr">
                        <a:buNone/>
                      </a:pPr>
                      <a:r>
                        <a:rPr lang="en-US" sz="1400"/>
                        <a:t>4</a:t>
                      </a:r>
                      <a:r>
                        <a:rPr lang="en-US" sz="1400">
                          <a:solidFill>
                            <a:srgbClr val="FF0000"/>
                          </a:solidFill>
                        </a:rPr>
                        <a:t>(3)</a:t>
                      </a:r>
                    </a:p>
                  </a:txBody>
                  <a:tcPr/>
                </a:tc>
                <a:tc>
                  <a:txBody>
                    <a:bodyPr/>
                    <a:lstStyle/>
                    <a:p>
                      <a:pPr lvl="0" algn="ctr">
                        <a:buNone/>
                      </a:pPr>
                      <a:r>
                        <a:rPr lang="en-US" sz="1400">
                          <a:solidFill>
                            <a:srgbClr val="0070C0"/>
                          </a:solidFill>
                        </a:rPr>
                        <a:t>3.7% </a:t>
                      </a:r>
                      <a:endParaRPr lang="en-US" sz="1400">
                        <a:solidFill>
                          <a:srgbClr val="FF0000"/>
                        </a:solidFill>
                      </a:endParaRPr>
                    </a:p>
                    <a:p>
                      <a:pPr lvl="0" algn="ctr">
                        <a:buNone/>
                      </a:pPr>
                      <a:r>
                        <a:rPr lang="en-US" sz="1400">
                          <a:solidFill>
                            <a:srgbClr val="FF0000"/>
                          </a:solidFill>
                        </a:rPr>
                        <a:t>(5.2%)</a:t>
                      </a:r>
                    </a:p>
                  </a:txBody>
                  <a:tcPr/>
                </a:tc>
                <a:tc>
                  <a:txBody>
                    <a:bodyPr/>
                    <a:lstStyle/>
                    <a:p>
                      <a:pPr lvl="0" algn="ctr">
                        <a:buNone/>
                      </a:pPr>
                      <a:r>
                        <a:rPr lang="en-US" sz="1400">
                          <a:solidFill>
                            <a:srgbClr val="0070C0"/>
                          </a:solidFill>
                        </a:rPr>
                        <a:t>21.1%</a:t>
                      </a:r>
                    </a:p>
                    <a:p>
                      <a:pPr lvl="0" algn="ctr">
                        <a:buNone/>
                      </a:pPr>
                      <a:r>
                        <a:rPr lang="en-US" sz="1400">
                          <a:solidFill>
                            <a:srgbClr val="FF0000"/>
                          </a:solidFill>
                        </a:rPr>
                        <a:t>(33.3%)</a:t>
                      </a:r>
                    </a:p>
                  </a:txBody>
                  <a:tcPr/>
                </a:tc>
                <a:extLst>
                  <a:ext uri="{0D108BD9-81ED-4DB2-BD59-A6C34878D82A}">
                    <a16:rowId xmlns:a16="http://schemas.microsoft.com/office/drawing/2014/main" val="3245255611"/>
                  </a:ext>
                </a:extLst>
              </a:tr>
            </a:tbl>
          </a:graphicData>
        </a:graphic>
      </p:graphicFrame>
      <p:pic>
        <p:nvPicPr>
          <p:cNvPr id="3" name="Picture 3" descr="A close up of a logo&#10;&#10;Description generated with high confidence">
            <a:extLst>
              <a:ext uri="{FF2B5EF4-FFF2-40B4-BE49-F238E27FC236}">
                <a16:creationId xmlns:a16="http://schemas.microsoft.com/office/drawing/2014/main" id="{F5C947C6-AB49-4595-A009-348287186E37}"/>
              </a:ext>
            </a:extLst>
          </p:cNvPr>
          <p:cNvPicPr>
            <a:picLocks noChangeAspect="1"/>
          </p:cNvPicPr>
          <p:nvPr/>
        </p:nvPicPr>
        <p:blipFill>
          <a:blip r:embed="rId2"/>
          <a:stretch>
            <a:fillRect/>
          </a:stretch>
        </p:blipFill>
        <p:spPr>
          <a:xfrm>
            <a:off x="10415006" y="96972"/>
            <a:ext cx="1662224" cy="582168"/>
          </a:xfrm>
          <a:prstGeom prst="rect">
            <a:avLst/>
          </a:prstGeom>
        </p:spPr>
      </p:pic>
      <p:sp>
        <p:nvSpPr>
          <p:cNvPr id="4" name="TextBox 3">
            <a:extLst>
              <a:ext uri="{FF2B5EF4-FFF2-40B4-BE49-F238E27FC236}">
                <a16:creationId xmlns:a16="http://schemas.microsoft.com/office/drawing/2014/main" id="{7B98A45E-8748-4996-9450-18B45BFDACD5}"/>
              </a:ext>
            </a:extLst>
          </p:cNvPr>
          <p:cNvSpPr txBox="1"/>
          <p:nvPr/>
        </p:nvSpPr>
        <p:spPr>
          <a:xfrm>
            <a:off x="10267043" y="6411686"/>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Updated 5/30/2019</a:t>
            </a:r>
          </a:p>
        </p:txBody>
      </p:sp>
      <p:sp>
        <p:nvSpPr>
          <p:cNvPr id="5" name="TextBox 4">
            <a:extLst>
              <a:ext uri="{FF2B5EF4-FFF2-40B4-BE49-F238E27FC236}">
                <a16:creationId xmlns:a16="http://schemas.microsoft.com/office/drawing/2014/main" id="{9059AC05-96DB-4F47-A5DE-906EB2A9246E}"/>
              </a:ext>
            </a:extLst>
          </p:cNvPr>
          <p:cNvSpPr txBox="1"/>
          <p:nvPr/>
        </p:nvSpPr>
        <p:spPr>
          <a:xfrm>
            <a:off x="88478" y="5629012"/>
            <a:ext cx="3612873"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egoe UI"/>
              </a:rPr>
              <a:t>Discharged Alive: ​</a:t>
            </a:r>
          </a:p>
          <a:p>
            <a:pPr>
              <a:buChar char="•"/>
            </a:pPr>
            <a:r>
              <a:rPr lang="en-US">
                <a:cs typeface="Arial"/>
              </a:rPr>
              <a:t>CPC score 1 or 2: 3 </a:t>
            </a:r>
            <a:r>
              <a:rPr lang="en-US">
                <a:solidFill>
                  <a:srgbClr val="FF0000"/>
                </a:solidFill>
                <a:cs typeface="Arial"/>
              </a:rPr>
              <a:t>(2)</a:t>
            </a:r>
            <a:r>
              <a:rPr lang="en-US">
                <a:cs typeface="Arial"/>
              </a:rPr>
              <a:t>​ </a:t>
            </a:r>
            <a:r>
              <a:rPr lang="en-US">
                <a:highlight>
                  <a:srgbClr val="FFFF00"/>
                </a:highlight>
                <a:cs typeface="Arial"/>
              </a:rPr>
              <a:t>(599)</a:t>
            </a:r>
          </a:p>
          <a:p>
            <a:pPr>
              <a:buChar char="•"/>
            </a:pPr>
            <a:r>
              <a:rPr lang="en-US">
                <a:cs typeface="Arial"/>
              </a:rPr>
              <a:t>CPC score 3 or 4: 1  </a:t>
            </a:r>
            <a:r>
              <a:rPr lang="en-US">
                <a:solidFill>
                  <a:srgbClr val="FF0000"/>
                </a:solidFill>
                <a:cs typeface="Arial"/>
              </a:rPr>
              <a:t>(1) </a:t>
            </a:r>
            <a:r>
              <a:rPr lang="en-US">
                <a:highlight>
                  <a:srgbClr val="FFFF00"/>
                </a:highlight>
                <a:cs typeface="Arial"/>
              </a:rPr>
              <a:t>(432)</a:t>
            </a:r>
          </a:p>
          <a:p>
            <a:pPr>
              <a:buChar char="•"/>
            </a:pPr>
            <a:r>
              <a:rPr lang="en-US">
                <a:cs typeface="Arial"/>
              </a:rPr>
              <a:t>CPC Unknown: </a:t>
            </a:r>
            <a:r>
              <a:rPr lang="en-US">
                <a:highlight>
                  <a:srgbClr val="FFFF00"/>
                </a:highlight>
                <a:cs typeface="Arial"/>
              </a:rPr>
              <a:t>(20)</a:t>
            </a:r>
          </a:p>
        </p:txBody>
      </p:sp>
      <p:sp>
        <p:nvSpPr>
          <p:cNvPr id="6" name="TextBox 5">
            <a:extLst>
              <a:ext uri="{FF2B5EF4-FFF2-40B4-BE49-F238E27FC236}">
                <a16:creationId xmlns:a16="http://schemas.microsoft.com/office/drawing/2014/main" id="{0A1DD6A9-9E5B-4F7D-8AFB-F544785BD7F2}"/>
              </a:ext>
            </a:extLst>
          </p:cNvPr>
          <p:cNvSpPr txBox="1"/>
          <p:nvPr/>
        </p:nvSpPr>
        <p:spPr>
          <a:xfrm>
            <a:off x="7433734" y="5300134"/>
            <a:ext cx="4639733"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ighlight>
                  <a:srgbClr val="FFFF00"/>
                </a:highlight>
              </a:rPr>
              <a:t>All data in yellow is 2018 CARES national data</a:t>
            </a:r>
          </a:p>
        </p:txBody>
      </p:sp>
    </p:spTree>
    <p:extLst>
      <p:ext uri="{BB962C8B-B14F-4D97-AF65-F5344CB8AC3E}">
        <p14:creationId xmlns:p14="http://schemas.microsoft.com/office/powerpoint/2010/main" val="960346785"/>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4C87E-5C3C-4934-B798-09CF199BDDE9}"/>
              </a:ext>
            </a:extLst>
          </p:cNvPr>
          <p:cNvSpPr>
            <a:spLocks noGrp="1"/>
          </p:cNvSpPr>
          <p:nvPr>
            <p:ph type="title"/>
          </p:nvPr>
        </p:nvSpPr>
        <p:spPr>
          <a:xfrm>
            <a:off x="412263" y="-112225"/>
            <a:ext cx="10774278" cy="1485900"/>
          </a:xfrm>
        </p:spPr>
        <p:txBody>
          <a:bodyPr>
            <a:normAutofit fontScale="90000"/>
          </a:bodyPr>
          <a:lstStyle/>
          <a:p>
            <a:pPr algn="ctr"/>
            <a:br>
              <a:rPr lang="en-US"/>
            </a:br>
            <a:r>
              <a:rPr lang="en-US"/>
              <a:t>AMT All </a:t>
            </a:r>
            <a:r>
              <a:rPr lang="en-US">
                <a:solidFill>
                  <a:srgbClr val="0070C0"/>
                </a:solidFill>
              </a:rPr>
              <a:t>PEA</a:t>
            </a:r>
            <a:br>
              <a:rPr lang="en-US"/>
            </a:br>
            <a:r>
              <a:rPr lang="en-US"/>
              <a:t>Cardiac Arrests</a:t>
            </a:r>
          </a:p>
        </p:txBody>
      </p:sp>
      <p:graphicFrame>
        <p:nvGraphicFramePr>
          <p:cNvPr id="8" name="Table 8">
            <a:extLst>
              <a:ext uri="{FF2B5EF4-FFF2-40B4-BE49-F238E27FC236}">
                <a16:creationId xmlns:a16="http://schemas.microsoft.com/office/drawing/2014/main" id="{5FB0FEAE-EB45-4B83-90A5-50F54F9C2AD7}"/>
              </a:ext>
            </a:extLst>
          </p:cNvPr>
          <p:cNvGraphicFramePr>
            <a:graphicFrameLocks noGrp="1"/>
          </p:cNvGraphicFramePr>
          <p:nvPr>
            <p:ph idx="1"/>
          </p:nvPr>
        </p:nvGraphicFramePr>
        <p:xfrm>
          <a:off x="441847" y="1691665"/>
          <a:ext cx="11223698" cy="3870960"/>
        </p:xfrm>
        <a:graphic>
          <a:graphicData uri="http://schemas.openxmlformats.org/drawingml/2006/table">
            <a:tbl>
              <a:tblPr firstRow="1" bandRow="1">
                <a:tableStyleId>{5C22544A-7EE6-4342-B048-85BDC9FD1C3A}</a:tableStyleId>
              </a:tblPr>
              <a:tblGrid>
                <a:gridCol w="590799">
                  <a:extLst>
                    <a:ext uri="{9D8B030D-6E8A-4147-A177-3AD203B41FA5}">
                      <a16:colId xmlns:a16="http://schemas.microsoft.com/office/drawing/2014/main" val="937482631"/>
                    </a:ext>
                  </a:extLst>
                </a:gridCol>
                <a:gridCol w="1377930">
                  <a:extLst>
                    <a:ext uri="{9D8B030D-6E8A-4147-A177-3AD203B41FA5}">
                      <a16:colId xmlns:a16="http://schemas.microsoft.com/office/drawing/2014/main" val="3283691650"/>
                    </a:ext>
                  </a:extLst>
                </a:gridCol>
                <a:gridCol w="1134414">
                  <a:extLst>
                    <a:ext uri="{9D8B030D-6E8A-4147-A177-3AD203B41FA5}">
                      <a16:colId xmlns:a16="http://schemas.microsoft.com/office/drawing/2014/main" val="820368945"/>
                    </a:ext>
                  </a:extLst>
                </a:gridCol>
                <a:gridCol w="1036319">
                  <a:extLst>
                    <a:ext uri="{9D8B030D-6E8A-4147-A177-3AD203B41FA5}">
                      <a16:colId xmlns:a16="http://schemas.microsoft.com/office/drawing/2014/main" val="484847268"/>
                    </a:ext>
                  </a:extLst>
                </a:gridCol>
                <a:gridCol w="1005840">
                  <a:extLst>
                    <a:ext uri="{9D8B030D-6E8A-4147-A177-3AD203B41FA5}">
                      <a16:colId xmlns:a16="http://schemas.microsoft.com/office/drawing/2014/main" val="1900496981"/>
                    </a:ext>
                  </a:extLst>
                </a:gridCol>
                <a:gridCol w="982976">
                  <a:extLst>
                    <a:ext uri="{9D8B030D-6E8A-4147-A177-3AD203B41FA5}">
                      <a16:colId xmlns:a16="http://schemas.microsoft.com/office/drawing/2014/main" val="2344014072"/>
                    </a:ext>
                  </a:extLst>
                </a:gridCol>
                <a:gridCol w="982976">
                  <a:extLst>
                    <a:ext uri="{9D8B030D-6E8A-4147-A177-3AD203B41FA5}">
                      <a16:colId xmlns:a16="http://schemas.microsoft.com/office/drawing/2014/main" val="2169435681"/>
                    </a:ext>
                  </a:extLst>
                </a:gridCol>
                <a:gridCol w="1135380">
                  <a:extLst>
                    <a:ext uri="{9D8B030D-6E8A-4147-A177-3AD203B41FA5}">
                      <a16:colId xmlns:a16="http://schemas.microsoft.com/office/drawing/2014/main" val="1708850555"/>
                    </a:ext>
                  </a:extLst>
                </a:gridCol>
                <a:gridCol w="1203959">
                  <a:extLst>
                    <a:ext uri="{9D8B030D-6E8A-4147-A177-3AD203B41FA5}">
                      <a16:colId xmlns:a16="http://schemas.microsoft.com/office/drawing/2014/main" val="460018815"/>
                    </a:ext>
                  </a:extLst>
                </a:gridCol>
                <a:gridCol w="1773105">
                  <a:extLst>
                    <a:ext uri="{9D8B030D-6E8A-4147-A177-3AD203B41FA5}">
                      <a16:colId xmlns:a16="http://schemas.microsoft.com/office/drawing/2014/main" val="949252222"/>
                    </a:ext>
                  </a:extLst>
                </a:gridCol>
              </a:tblGrid>
              <a:tr h="370839">
                <a:tc>
                  <a:txBody>
                    <a:bodyPr/>
                    <a:lstStyle/>
                    <a:p>
                      <a:pPr lvl="0" algn="ctr">
                        <a:buNone/>
                      </a:pPr>
                      <a:endParaRPr lang="en-US"/>
                    </a:p>
                  </a:txBody>
                  <a:tcPr/>
                </a:tc>
                <a:tc>
                  <a:txBody>
                    <a:bodyPr/>
                    <a:lstStyle/>
                    <a:p>
                      <a:pPr algn="ctr">
                        <a:buNone/>
                      </a:pPr>
                      <a:r>
                        <a:rPr lang="en-US" sz="1600" b="0">
                          <a:latin typeface="Calibri"/>
                        </a:rPr>
                        <a:t>Total Resuscitation Attempts</a:t>
                      </a:r>
                    </a:p>
                    <a:p>
                      <a:pPr lvl="0" algn="ctr">
                        <a:buNone/>
                      </a:pPr>
                      <a:endParaRPr lang="en-US" sz="1600" b="0">
                        <a:solidFill>
                          <a:schemeClr val="tx1"/>
                        </a:solidFill>
                        <a:latin typeface="Calibri"/>
                      </a:endParaRPr>
                    </a:p>
                    <a:p>
                      <a:pPr lvl="0" algn="ctr">
                        <a:buNone/>
                      </a:pPr>
                      <a:r>
                        <a:rPr lang="en-US" sz="1600" b="0">
                          <a:solidFill>
                            <a:schemeClr val="tx1"/>
                          </a:solidFill>
                          <a:latin typeface="Calibri"/>
                        </a:rPr>
                        <a:t>AMT-East</a:t>
                      </a:r>
                      <a:endParaRPr lang="en-US" sz="1600">
                        <a:latin typeface="Calibri"/>
                      </a:endParaRPr>
                    </a:p>
                    <a:p>
                      <a:pPr lvl="0" algn="ctr">
                        <a:buNone/>
                      </a:pPr>
                      <a:r>
                        <a:rPr lang="en-US" sz="1600" b="0" i="0" u="none" strike="noStrike" noProof="0">
                          <a:solidFill>
                            <a:srgbClr val="FF0000"/>
                          </a:solidFill>
                          <a:latin typeface="Calibri"/>
                        </a:rPr>
                        <a:t>(Peoria)</a:t>
                      </a:r>
                    </a:p>
                    <a:p>
                      <a:pPr lvl="0" algn="ctr">
                        <a:buNone/>
                      </a:pPr>
                      <a:r>
                        <a:rPr lang="en-US" sz="1600" b="1" i="0" u="none" strike="noStrike" noProof="0">
                          <a:solidFill>
                            <a:srgbClr val="FFFF00"/>
                          </a:solidFill>
                          <a:latin typeface="Calibri"/>
                        </a:rPr>
                        <a:t>89,827</a:t>
                      </a:r>
                      <a:endParaRPr lang="en-US"/>
                    </a:p>
                  </a:txBody>
                  <a:tcPr/>
                </a:tc>
                <a:tc>
                  <a:txBody>
                    <a:bodyPr/>
                    <a:lstStyle/>
                    <a:p>
                      <a:pPr algn="ctr">
                        <a:buNone/>
                      </a:pPr>
                      <a:r>
                        <a:rPr lang="en-US" sz="1600" b="0">
                          <a:latin typeface="Calibri"/>
                        </a:rPr>
                        <a:t> PEA</a:t>
                      </a:r>
                    </a:p>
                    <a:p>
                      <a:pPr lvl="0" algn="ctr">
                        <a:buNone/>
                      </a:pPr>
                      <a:r>
                        <a:rPr lang="en-US" sz="1600" b="0">
                          <a:latin typeface="Calibri"/>
                        </a:rPr>
                        <a:t>Arrests</a:t>
                      </a:r>
                    </a:p>
                    <a:p>
                      <a:pPr lvl="0" algn="ctr">
                        <a:buNone/>
                      </a:pPr>
                      <a:endParaRPr lang="en-US" sz="1600" b="0">
                        <a:solidFill>
                          <a:schemeClr val="tx1"/>
                        </a:solidFill>
                        <a:latin typeface="Calibri"/>
                      </a:endParaRPr>
                    </a:p>
                    <a:p>
                      <a:pPr lvl="0" algn="ctr">
                        <a:buNone/>
                      </a:pPr>
                      <a:endParaRPr lang="en-US" sz="1600" b="0">
                        <a:solidFill>
                          <a:schemeClr val="tx1"/>
                        </a:solidFill>
                        <a:latin typeface="Calibri"/>
                      </a:endParaRPr>
                    </a:p>
                    <a:p>
                      <a:pPr lvl="0" algn="ctr">
                        <a:buNone/>
                      </a:pPr>
                      <a:r>
                        <a:rPr lang="en-US" sz="1600" b="0">
                          <a:solidFill>
                            <a:schemeClr val="tx1"/>
                          </a:solidFill>
                          <a:latin typeface="Calibri"/>
                        </a:rPr>
                        <a:t>AMT-East</a:t>
                      </a:r>
                      <a:endParaRPr lang="en-US" sz="1600">
                        <a:latin typeface="Calibri"/>
                      </a:endParaRPr>
                    </a:p>
                    <a:p>
                      <a:pPr lvl="0" algn="ctr">
                        <a:buNone/>
                      </a:pPr>
                      <a:r>
                        <a:rPr lang="en-US" sz="1600" b="0" i="0" u="none" strike="noStrike" noProof="0">
                          <a:solidFill>
                            <a:srgbClr val="FF0000"/>
                          </a:solidFill>
                          <a:latin typeface="Calibri"/>
                        </a:rPr>
                        <a:t>(Peoria)</a:t>
                      </a:r>
                    </a:p>
                    <a:p>
                      <a:pPr lvl="0" algn="ctr">
                        <a:buNone/>
                      </a:pPr>
                      <a:r>
                        <a:rPr lang="en-US" sz="1600" b="0" i="0" u="none" strike="noStrike" noProof="0">
                          <a:solidFill>
                            <a:srgbClr val="FFFF00"/>
                          </a:solidFill>
                          <a:latin typeface="Calibri"/>
                        </a:rPr>
                        <a:t>27,017</a:t>
                      </a:r>
                    </a:p>
                  </a:txBody>
                  <a:tcPr/>
                </a:tc>
                <a:tc>
                  <a:txBody>
                    <a:bodyPr/>
                    <a:lstStyle/>
                    <a:p>
                      <a:pPr algn="ctr">
                        <a:buNone/>
                      </a:pPr>
                      <a:r>
                        <a:rPr lang="en-US" sz="1600" b="0">
                          <a:latin typeface="Calibri"/>
                        </a:rPr>
                        <a:t>Field ROSC</a:t>
                      </a:r>
                    </a:p>
                    <a:p>
                      <a:pPr lvl="0" algn="ctr">
                        <a:buNone/>
                      </a:pPr>
                      <a:endParaRPr lang="en-US" sz="1600" b="0">
                        <a:latin typeface="Calibri"/>
                      </a:endParaRPr>
                    </a:p>
                    <a:p>
                      <a:pPr lvl="0" algn="ctr">
                        <a:buNone/>
                      </a:pPr>
                      <a:endParaRPr lang="en-US" sz="1600" b="0">
                        <a:latin typeface="Calibri"/>
                      </a:endParaRPr>
                    </a:p>
                    <a:p>
                      <a:pPr lvl="0" algn="ctr">
                        <a:buNone/>
                      </a:pPr>
                      <a:r>
                        <a:rPr lang="en-US" sz="1600" b="0">
                          <a:solidFill>
                            <a:schemeClr val="tx1"/>
                          </a:solidFill>
                          <a:latin typeface="Calibri"/>
                        </a:rPr>
                        <a:t>AMT-East</a:t>
                      </a:r>
                    </a:p>
                    <a:p>
                      <a:pPr lvl="0" algn="ctr">
                        <a:buNone/>
                      </a:pPr>
                      <a:r>
                        <a:rPr lang="en-US" sz="1600" b="0" i="0" u="none" strike="noStrike" noProof="0">
                          <a:solidFill>
                            <a:srgbClr val="FF0000"/>
                          </a:solidFill>
                          <a:latin typeface="Calibri"/>
                        </a:rPr>
                        <a:t>(Peoria)</a:t>
                      </a:r>
                    </a:p>
                    <a:p>
                      <a:pPr lvl="0" algn="ctr">
                        <a:buNone/>
                      </a:pPr>
                      <a:r>
                        <a:rPr lang="en-US" sz="1600" b="0" i="0" u="none" strike="noStrike" noProof="0">
                          <a:solidFill>
                            <a:srgbClr val="FFFF00"/>
                          </a:solidFill>
                          <a:latin typeface="Calibri"/>
                        </a:rPr>
                        <a:t>10,456</a:t>
                      </a:r>
                    </a:p>
                  </a:txBody>
                  <a:tcPr/>
                </a:tc>
                <a:tc>
                  <a:txBody>
                    <a:bodyPr/>
                    <a:lstStyle/>
                    <a:p>
                      <a:pPr lvl="0" algn="ctr">
                        <a:buNone/>
                      </a:pPr>
                      <a:r>
                        <a:rPr lang="en-US" sz="1600" b="0">
                          <a:latin typeface="Calibri"/>
                        </a:rPr>
                        <a:t>Field ROSC %</a:t>
                      </a:r>
                    </a:p>
                    <a:p>
                      <a:pPr lvl="0" algn="ctr">
                        <a:buNone/>
                      </a:pPr>
                      <a:endParaRPr lang="en-US" sz="1600" b="0">
                        <a:latin typeface="Calibri"/>
                      </a:endParaRPr>
                    </a:p>
                    <a:p>
                      <a:pPr lvl="0" algn="ctr">
                        <a:buNone/>
                      </a:pPr>
                      <a:endParaRPr lang="en-US" sz="1600" b="0">
                        <a:solidFill>
                          <a:srgbClr val="0070C0"/>
                        </a:solidFill>
                        <a:latin typeface="Calibri"/>
                      </a:endParaRPr>
                    </a:p>
                    <a:p>
                      <a:pPr lvl="0" algn="ctr">
                        <a:buNone/>
                      </a:pPr>
                      <a:r>
                        <a:rPr lang="en-US" sz="1600" b="0">
                          <a:solidFill>
                            <a:srgbClr val="002060"/>
                          </a:solidFill>
                          <a:latin typeface="Calibri"/>
                        </a:rPr>
                        <a:t>AMT-East</a:t>
                      </a:r>
                      <a:endParaRPr lang="en-US" sz="1600">
                        <a:solidFill>
                          <a:srgbClr val="002060"/>
                        </a:solidFill>
                        <a:latin typeface="Calibri"/>
                      </a:endParaRPr>
                    </a:p>
                    <a:p>
                      <a:pPr lvl="0" algn="ctr">
                        <a:buNone/>
                      </a:pPr>
                      <a:r>
                        <a:rPr lang="en-US" sz="1600" b="0" i="0" u="none" strike="noStrike" noProof="0">
                          <a:solidFill>
                            <a:srgbClr val="C00000"/>
                          </a:solidFill>
                          <a:latin typeface="Calibri"/>
                        </a:rPr>
                        <a:t>(Peoria)</a:t>
                      </a:r>
                    </a:p>
                    <a:p>
                      <a:pPr lvl="0" algn="ctr">
                        <a:buNone/>
                      </a:pPr>
                      <a:r>
                        <a:rPr lang="en-US" sz="1600" b="0" i="0" u="none" strike="noStrike" noProof="0">
                          <a:solidFill>
                            <a:srgbClr val="FFFF00"/>
                          </a:solidFill>
                          <a:latin typeface="Calibri"/>
                        </a:rPr>
                        <a:t>38.7%</a:t>
                      </a:r>
                    </a:p>
                  </a:txBody>
                  <a:tcPr/>
                </a:tc>
                <a:tc>
                  <a:txBody>
                    <a:bodyPr/>
                    <a:lstStyle/>
                    <a:p>
                      <a:pPr algn="ctr">
                        <a:buNone/>
                      </a:pPr>
                      <a:r>
                        <a:rPr lang="en-US" sz="1600" b="0">
                          <a:latin typeface="Calibri"/>
                        </a:rPr>
                        <a:t>ICU Admits</a:t>
                      </a:r>
                    </a:p>
                    <a:p>
                      <a:pPr lvl="0" algn="ctr">
                        <a:buNone/>
                      </a:pPr>
                      <a:endParaRPr lang="en-US" sz="1600" b="0">
                        <a:latin typeface="Calibri"/>
                      </a:endParaRPr>
                    </a:p>
                    <a:p>
                      <a:pPr lvl="0" algn="ctr">
                        <a:buNone/>
                      </a:pPr>
                      <a:endParaRPr lang="en-US" sz="1600" b="0">
                        <a:latin typeface="Calibri"/>
                      </a:endParaRPr>
                    </a:p>
                    <a:p>
                      <a:pPr lvl="0" algn="ctr">
                        <a:buNone/>
                      </a:pPr>
                      <a:r>
                        <a:rPr lang="en-US" sz="1600" b="0">
                          <a:solidFill>
                            <a:schemeClr val="tx1"/>
                          </a:solidFill>
                          <a:latin typeface="Calibri"/>
                        </a:rPr>
                        <a:t>AMT-East</a:t>
                      </a:r>
                    </a:p>
                    <a:p>
                      <a:pPr lvl="0" algn="ctr">
                        <a:buNone/>
                      </a:pPr>
                      <a:r>
                        <a:rPr lang="en-US" sz="1600" b="0" i="0" u="none" strike="noStrike" noProof="0">
                          <a:solidFill>
                            <a:srgbClr val="FF0000"/>
                          </a:solidFill>
                          <a:latin typeface="Calibri"/>
                        </a:rPr>
                        <a:t>(Peoria)</a:t>
                      </a:r>
                    </a:p>
                    <a:p>
                      <a:pPr lvl="0" algn="ctr">
                        <a:buNone/>
                      </a:pPr>
                      <a:r>
                        <a:rPr lang="en-US" sz="1600" b="0" i="0" u="none" strike="noStrike" noProof="0">
                          <a:solidFill>
                            <a:srgbClr val="FFFF00"/>
                          </a:solidFill>
                          <a:latin typeface="Calibri"/>
                        </a:rPr>
                        <a:t>9,401</a:t>
                      </a:r>
                    </a:p>
                  </a:txBody>
                  <a:tcPr/>
                </a:tc>
                <a:tc>
                  <a:txBody>
                    <a:bodyPr/>
                    <a:lstStyle/>
                    <a:p>
                      <a:pPr lvl="0" algn="ctr">
                        <a:buNone/>
                      </a:pPr>
                      <a:r>
                        <a:rPr lang="en-US" sz="1600" b="0">
                          <a:latin typeface="Calibri"/>
                        </a:rPr>
                        <a:t>ICU Admits %</a:t>
                      </a:r>
                    </a:p>
                    <a:p>
                      <a:pPr lvl="0" algn="ctr">
                        <a:buNone/>
                      </a:pPr>
                      <a:endParaRPr lang="en-US" sz="1600" b="0">
                        <a:latin typeface="Calibri"/>
                      </a:endParaRPr>
                    </a:p>
                    <a:p>
                      <a:pPr lvl="0" algn="ctr">
                        <a:buNone/>
                      </a:pPr>
                      <a:endParaRPr lang="en-US" sz="1600" b="0">
                        <a:solidFill>
                          <a:srgbClr val="0070C0"/>
                        </a:solidFill>
                        <a:latin typeface="Calibri"/>
                      </a:endParaRPr>
                    </a:p>
                    <a:p>
                      <a:pPr lvl="0" algn="ctr">
                        <a:buNone/>
                      </a:pPr>
                      <a:r>
                        <a:rPr lang="en-US" sz="1600" b="0">
                          <a:solidFill>
                            <a:srgbClr val="002060"/>
                          </a:solidFill>
                          <a:latin typeface="Calibri"/>
                        </a:rPr>
                        <a:t>AMT-East</a:t>
                      </a:r>
                      <a:endParaRPr lang="en-US" sz="1600">
                        <a:solidFill>
                          <a:srgbClr val="002060"/>
                        </a:solidFill>
                        <a:latin typeface="Calibri"/>
                      </a:endParaRPr>
                    </a:p>
                    <a:p>
                      <a:pPr lvl="0" algn="ctr">
                        <a:buNone/>
                      </a:pPr>
                      <a:r>
                        <a:rPr lang="en-US" sz="1600" b="0" i="0" u="none" strike="noStrike" noProof="0">
                          <a:solidFill>
                            <a:srgbClr val="C00000"/>
                          </a:solidFill>
                          <a:latin typeface="Calibri"/>
                        </a:rPr>
                        <a:t>(Peoria)</a:t>
                      </a:r>
                    </a:p>
                    <a:p>
                      <a:pPr lvl="0" algn="ctr">
                        <a:buNone/>
                      </a:pPr>
                      <a:r>
                        <a:rPr lang="en-US" sz="1600" b="0" i="0" u="none" strike="noStrike" noProof="0">
                          <a:solidFill>
                            <a:srgbClr val="FFFF00"/>
                          </a:solidFill>
                          <a:latin typeface="Calibri"/>
                        </a:rPr>
                        <a:t>34.8%</a:t>
                      </a:r>
                    </a:p>
                  </a:txBody>
                  <a:tcPr/>
                </a:tc>
                <a:tc>
                  <a:txBody>
                    <a:bodyPr/>
                    <a:lstStyle/>
                    <a:p>
                      <a:pPr algn="ctr">
                        <a:buNone/>
                      </a:pPr>
                      <a:r>
                        <a:rPr lang="en-US" sz="1600" b="0">
                          <a:latin typeface="Calibri"/>
                        </a:rPr>
                        <a:t>Discharged Alive</a:t>
                      </a:r>
                    </a:p>
                    <a:p>
                      <a:pPr lvl="0" algn="ctr">
                        <a:buNone/>
                      </a:pPr>
                      <a:endParaRPr lang="en-US" sz="1600" b="0">
                        <a:latin typeface="Calibri"/>
                      </a:endParaRPr>
                    </a:p>
                    <a:p>
                      <a:pPr lvl="0" algn="ctr">
                        <a:buNone/>
                      </a:pPr>
                      <a:endParaRPr lang="en-US" sz="1600" b="0">
                        <a:solidFill>
                          <a:schemeClr val="tx1"/>
                        </a:solidFill>
                        <a:latin typeface="Calibri"/>
                      </a:endParaRPr>
                    </a:p>
                    <a:p>
                      <a:pPr lvl="0" algn="ctr">
                        <a:buNone/>
                      </a:pPr>
                      <a:r>
                        <a:rPr lang="en-US" sz="1600" b="0">
                          <a:solidFill>
                            <a:schemeClr val="tx1"/>
                          </a:solidFill>
                          <a:latin typeface="Calibri"/>
                        </a:rPr>
                        <a:t>AMT-East</a:t>
                      </a:r>
                      <a:endParaRPr lang="en-US" sz="1600">
                        <a:latin typeface="Calibri"/>
                      </a:endParaRPr>
                    </a:p>
                    <a:p>
                      <a:pPr lvl="0" algn="ctr">
                        <a:buNone/>
                      </a:pPr>
                      <a:r>
                        <a:rPr lang="en-US" sz="1600" b="0">
                          <a:solidFill>
                            <a:srgbClr val="FF0000"/>
                          </a:solidFill>
                          <a:latin typeface="Calibri"/>
                        </a:rPr>
                        <a:t>(Peoria)</a:t>
                      </a:r>
                    </a:p>
                    <a:p>
                      <a:pPr lvl="0" algn="ctr">
                        <a:buNone/>
                      </a:pPr>
                      <a:r>
                        <a:rPr lang="en-US" sz="1600" b="0">
                          <a:solidFill>
                            <a:srgbClr val="FFFF00"/>
                          </a:solidFill>
                          <a:latin typeface="Calibri"/>
                        </a:rPr>
                        <a:t>3,157</a:t>
                      </a:r>
                    </a:p>
                  </a:txBody>
                  <a:tcPr/>
                </a:tc>
                <a:tc>
                  <a:txBody>
                    <a:bodyPr/>
                    <a:lstStyle/>
                    <a:p>
                      <a:pPr lvl="0" algn="ctr">
                        <a:buNone/>
                      </a:pPr>
                      <a:r>
                        <a:rPr lang="en-US" sz="1600" b="0" i="0" u="none" strike="noStrike" noProof="0">
                          <a:solidFill>
                            <a:srgbClr val="FFFFFF"/>
                          </a:solidFill>
                          <a:latin typeface="Calibri"/>
                        </a:rPr>
                        <a:t>Discharged Alive %</a:t>
                      </a:r>
                      <a:endParaRPr lang="en-US" sz="1600" b="1" i="0" u="none" strike="noStrike" noProof="0">
                        <a:latin typeface="Calibri"/>
                      </a:endParaRPr>
                    </a:p>
                    <a:p>
                      <a:pPr lvl="0" algn="ctr">
                        <a:buNone/>
                      </a:pPr>
                      <a:endParaRPr lang="en-US" sz="1600" b="1" i="0" u="none" strike="noStrike" noProof="0">
                        <a:latin typeface="Calibri"/>
                      </a:endParaRPr>
                    </a:p>
                    <a:p>
                      <a:pPr lvl="0" algn="ctr">
                        <a:buNone/>
                      </a:pPr>
                      <a:endParaRPr lang="en-US" sz="1600" b="0" i="0" u="none" strike="noStrike" noProof="0">
                        <a:solidFill>
                          <a:schemeClr val="tx1"/>
                        </a:solidFill>
                        <a:latin typeface="Calibri"/>
                      </a:endParaRPr>
                    </a:p>
                    <a:p>
                      <a:pPr lvl="0" algn="ctr">
                        <a:buNone/>
                      </a:pPr>
                      <a:r>
                        <a:rPr lang="en-US" sz="1600" b="0" i="0" u="none" strike="noStrike" noProof="0">
                          <a:solidFill>
                            <a:srgbClr val="002060"/>
                          </a:solidFill>
                          <a:latin typeface="Calibri"/>
                        </a:rPr>
                        <a:t>AMT-East</a:t>
                      </a:r>
                      <a:endParaRPr lang="en-US" sz="1600" b="1" i="0" u="none" strike="noStrike" noProof="0">
                        <a:solidFill>
                          <a:srgbClr val="002060"/>
                        </a:solidFill>
                        <a:latin typeface="Calibri"/>
                      </a:endParaRPr>
                    </a:p>
                    <a:p>
                      <a:pPr lvl="0" algn="ctr">
                        <a:buNone/>
                      </a:pPr>
                      <a:r>
                        <a:rPr lang="en-US" sz="1600" b="0" i="0" u="none" strike="noStrike" noProof="0">
                          <a:solidFill>
                            <a:srgbClr val="FF0000"/>
                          </a:solidFill>
                          <a:latin typeface="Calibri"/>
                        </a:rPr>
                        <a:t>(Peoria)</a:t>
                      </a:r>
                    </a:p>
                    <a:p>
                      <a:pPr lvl="0" algn="ctr">
                        <a:buNone/>
                      </a:pPr>
                      <a:r>
                        <a:rPr lang="en-US" sz="1600" b="0" i="0" u="none" strike="noStrike" noProof="0">
                          <a:solidFill>
                            <a:srgbClr val="FFFF00"/>
                          </a:solidFill>
                          <a:latin typeface="Calibri"/>
                        </a:rPr>
                        <a:t>11.7%</a:t>
                      </a:r>
                    </a:p>
                  </a:txBody>
                  <a:tcPr/>
                </a:tc>
                <a:tc>
                  <a:txBody>
                    <a:bodyPr/>
                    <a:lstStyle/>
                    <a:p>
                      <a:pPr lvl="0" algn="ctr">
                        <a:buNone/>
                      </a:pPr>
                      <a:r>
                        <a:rPr lang="en-US" sz="1600" b="0" i="0" u="none" strike="noStrike" noProof="0">
                          <a:solidFill>
                            <a:schemeClr val="bg1"/>
                          </a:solidFill>
                          <a:latin typeface="Calibri"/>
                        </a:rPr>
                        <a:t>% of Field ROSC Discharged Alive</a:t>
                      </a:r>
                    </a:p>
                    <a:p>
                      <a:pPr lvl="0" algn="ctr">
                        <a:buNone/>
                      </a:pPr>
                      <a:endParaRPr lang="en-US" sz="1600" b="0" i="0" u="none" strike="noStrike" noProof="0">
                        <a:solidFill>
                          <a:schemeClr val="tx1"/>
                        </a:solidFill>
                        <a:latin typeface="Calibri"/>
                      </a:endParaRPr>
                    </a:p>
                    <a:p>
                      <a:pPr lvl="0" algn="ctr">
                        <a:buNone/>
                      </a:pPr>
                      <a:endParaRPr lang="en-US" sz="1600" b="0" i="0" u="none" strike="noStrike" noProof="0">
                        <a:solidFill>
                          <a:schemeClr val="tx1"/>
                        </a:solidFill>
                        <a:latin typeface="Calibri"/>
                      </a:endParaRPr>
                    </a:p>
                    <a:p>
                      <a:pPr lvl="0" algn="ctr">
                        <a:buNone/>
                      </a:pPr>
                      <a:r>
                        <a:rPr lang="en-US" sz="1600" b="0" i="0" u="none" strike="noStrike" noProof="0">
                          <a:solidFill>
                            <a:schemeClr val="tx1"/>
                          </a:solidFill>
                          <a:latin typeface="Calibri"/>
                        </a:rPr>
                        <a:t>AMT-East</a:t>
                      </a:r>
                      <a:endParaRPr lang="en-US" sz="1600" b="1" i="0" u="none" strike="noStrike" noProof="0">
                        <a:latin typeface="Calibri"/>
                      </a:endParaRPr>
                    </a:p>
                    <a:p>
                      <a:pPr lvl="0" algn="ctr">
                        <a:buNone/>
                      </a:pPr>
                      <a:r>
                        <a:rPr lang="en-US" sz="1600" b="0" i="0" u="none" strike="noStrike" noProof="0">
                          <a:solidFill>
                            <a:srgbClr val="FF0000"/>
                          </a:solidFill>
                          <a:latin typeface="Calibri"/>
                        </a:rPr>
                        <a:t>(Peoria)</a:t>
                      </a:r>
                    </a:p>
                    <a:p>
                      <a:pPr lvl="0" algn="ctr">
                        <a:buNone/>
                      </a:pPr>
                      <a:r>
                        <a:rPr lang="en-US" sz="1600" b="0" i="0" u="none" strike="noStrike" noProof="0">
                          <a:solidFill>
                            <a:srgbClr val="FFFF00"/>
                          </a:solidFill>
                          <a:latin typeface="Calibri"/>
                        </a:rPr>
                        <a:t>30.2%</a:t>
                      </a:r>
                    </a:p>
                  </a:txBody>
                  <a:tcPr/>
                </a:tc>
                <a:extLst>
                  <a:ext uri="{0D108BD9-81ED-4DB2-BD59-A6C34878D82A}">
                    <a16:rowId xmlns:a16="http://schemas.microsoft.com/office/drawing/2014/main" val="4222337743"/>
                  </a:ext>
                </a:extLst>
              </a:tr>
              <a:tr h="370838">
                <a:tc>
                  <a:txBody>
                    <a:bodyPr/>
                    <a:lstStyle/>
                    <a:p>
                      <a:pPr lvl="0" algn="ctr">
                        <a:buNone/>
                      </a:pPr>
                      <a:r>
                        <a:rPr lang="en-US" sz="1400"/>
                        <a:t>2015</a:t>
                      </a:r>
                    </a:p>
                  </a:txBody>
                  <a:tcPr/>
                </a:tc>
                <a:tc>
                  <a:txBody>
                    <a:bodyPr/>
                    <a:lstStyle/>
                    <a:p>
                      <a:pPr lvl="0" algn="ctr">
                        <a:buNone/>
                      </a:pPr>
                      <a:r>
                        <a:rPr lang="en-US" sz="1400"/>
                        <a:t>228 </a:t>
                      </a:r>
                      <a:r>
                        <a:rPr lang="en-US" sz="1400">
                          <a:solidFill>
                            <a:srgbClr val="FF0000"/>
                          </a:solidFill>
                        </a:rPr>
                        <a:t>(109)</a:t>
                      </a:r>
                      <a:endParaRPr lang="en-US" sz="1400"/>
                    </a:p>
                  </a:txBody>
                  <a:tcPr/>
                </a:tc>
                <a:tc>
                  <a:txBody>
                    <a:bodyPr/>
                    <a:lstStyle/>
                    <a:p>
                      <a:pPr lvl="0" algn="ctr">
                        <a:buNone/>
                      </a:pPr>
                      <a:r>
                        <a:rPr lang="en-US" sz="1400"/>
                        <a:t>77</a:t>
                      </a:r>
                      <a:r>
                        <a:rPr lang="en-US" sz="1400">
                          <a:solidFill>
                            <a:srgbClr val="FF0000"/>
                          </a:solidFill>
                        </a:rPr>
                        <a:t>(43)</a:t>
                      </a:r>
                      <a:endParaRPr lang="en-US" sz="1400"/>
                    </a:p>
                  </a:txBody>
                  <a:tcPr/>
                </a:tc>
                <a:tc>
                  <a:txBody>
                    <a:bodyPr/>
                    <a:lstStyle/>
                    <a:p>
                      <a:pPr lvl="0" algn="ctr">
                        <a:buNone/>
                      </a:pPr>
                      <a:r>
                        <a:rPr lang="en-US" sz="1400"/>
                        <a:t>20 </a:t>
                      </a:r>
                      <a:r>
                        <a:rPr lang="en-US" sz="1400">
                          <a:solidFill>
                            <a:srgbClr val="FF0000"/>
                          </a:solidFill>
                        </a:rPr>
                        <a:t>(10)</a:t>
                      </a:r>
                      <a:endParaRPr lang="en-US" sz="1400"/>
                    </a:p>
                  </a:txBody>
                  <a:tcPr/>
                </a:tc>
                <a:tc>
                  <a:txBody>
                    <a:bodyPr/>
                    <a:lstStyle/>
                    <a:p>
                      <a:pPr lvl="0" algn="ctr">
                        <a:buNone/>
                      </a:pPr>
                      <a:r>
                        <a:rPr lang="en-US" sz="1400">
                          <a:solidFill>
                            <a:srgbClr val="0070C0"/>
                          </a:solidFill>
                        </a:rPr>
                        <a:t>26.0% </a:t>
                      </a:r>
                      <a:r>
                        <a:rPr lang="en-US" sz="1400">
                          <a:solidFill>
                            <a:srgbClr val="C00000"/>
                          </a:solidFill>
                        </a:rPr>
                        <a:t>(23.3%)</a:t>
                      </a:r>
                      <a:endParaRPr lang="en-US"/>
                    </a:p>
                  </a:txBody>
                  <a:tcPr/>
                </a:tc>
                <a:tc>
                  <a:txBody>
                    <a:bodyPr/>
                    <a:lstStyle/>
                    <a:p>
                      <a:pPr lvl="0" algn="ctr">
                        <a:buNone/>
                      </a:pPr>
                      <a:r>
                        <a:rPr lang="en-US" sz="1400"/>
                        <a:t>28 </a:t>
                      </a:r>
                      <a:r>
                        <a:rPr lang="en-US" sz="1400">
                          <a:solidFill>
                            <a:srgbClr val="FF0000"/>
                          </a:solidFill>
                        </a:rPr>
                        <a:t>(17)</a:t>
                      </a:r>
                      <a:endParaRPr lang="en-US" sz="1400"/>
                    </a:p>
                  </a:txBody>
                  <a:tcPr/>
                </a:tc>
                <a:tc>
                  <a:txBody>
                    <a:bodyPr/>
                    <a:lstStyle/>
                    <a:p>
                      <a:pPr lvl="0" algn="ctr">
                        <a:buNone/>
                      </a:pPr>
                      <a:r>
                        <a:rPr lang="en-US" sz="1400">
                          <a:solidFill>
                            <a:srgbClr val="0070C0"/>
                          </a:solidFill>
                        </a:rPr>
                        <a:t>36.4% </a:t>
                      </a:r>
                      <a:endParaRPr lang="en-US"/>
                    </a:p>
                    <a:p>
                      <a:pPr lvl="0" algn="ctr">
                        <a:buNone/>
                      </a:pPr>
                      <a:r>
                        <a:rPr lang="en-US" sz="1400">
                          <a:solidFill>
                            <a:srgbClr val="C00000"/>
                          </a:solidFill>
                        </a:rPr>
                        <a:t>(39.5%)</a:t>
                      </a:r>
                      <a:endParaRPr lang="en-US"/>
                    </a:p>
                  </a:txBody>
                  <a:tcPr/>
                </a:tc>
                <a:tc>
                  <a:txBody>
                    <a:bodyPr/>
                    <a:lstStyle/>
                    <a:p>
                      <a:pPr lvl="0" algn="ctr">
                        <a:buNone/>
                      </a:pPr>
                      <a:r>
                        <a:rPr lang="en-US" sz="1400">
                          <a:solidFill>
                            <a:srgbClr val="FF0000"/>
                          </a:solidFill>
                        </a:rPr>
                        <a:t> </a:t>
                      </a:r>
                      <a:r>
                        <a:rPr lang="en-US" sz="1400">
                          <a:solidFill>
                            <a:schemeClr val="tx1"/>
                          </a:solidFill>
                        </a:rPr>
                        <a:t>9 </a:t>
                      </a:r>
                      <a:r>
                        <a:rPr lang="en-US" sz="1400">
                          <a:solidFill>
                            <a:srgbClr val="FF0000"/>
                          </a:solidFill>
                        </a:rPr>
                        <a:t>(6)</a:t>
                      </a:r>
                      <a:endParaRPr lang="en-US"/>
                    </a:p>
                  </a:txBody>
                  <a:tcPr/>
                </a:tc>
                <a:tc>
                  <a:txBody>
                    <a:bodyPr/>
                    <a:lstStyle/>
                    <a:p>
                      <a:pPr lvl="0" algn="ctr">
                        <a:buNone/>
                      </a:pPr>
                      <a:r>
                        <a:rPr lang="en-US" sz="1400">
                          <a:solidFill>
                            <a:srgbClr val="0070C0"/>
                          </a:solidFill>
                        </a:rPr>
                        <a:t>11.7% </a:t>
                      </a:r>
                      <a:endParaRPr lang="en-US"/>
                    </a:p>
                    <a:p>
                      <a:pPr lvl="0" algn="ctr">
                        <a:buNone/>
                      </a:pPr>
                      <a:r>
                        <a:rPr lang="en-US" sz="1400">
                          <a:solidFill>
                            <a:srgbClr val="FF0000"/>
                          </a:solidFill>
                        </a:rPr>
                        <a:t>(14.0%)</a:t>
                      </a:r>
                      <a:endParaRPr lang="en-US"/>
                    </a:p>
                  </a:txBody>
                  <a:tcPr/>
                </a:tc>
                <a:tc>
                  <a:txBody>
                    <a:bodyPr/>
                    <a:lstStyle/>
                    <a:p>
                      <a:pPr lvl="0" algn="ctr">
                        <a:buNone/>
                      </a:pPr>
                      <a:r>
                        <a:rPr lang="en-US" sz="1400">
                          <a:solidFill>
                            <a:srgbClr val="0070C0"/>
                          </a:solidFill>
                        </a:rPr>
                        <a:t>45%</a:t>
                      </a:r>
                    </a:p>
                    <a:p>
                      <a:pPr lvl="0" algn="ctr">
                        <a:buNone/>
                      </a:pPr>
                      <a:r>
                        <a:rPr lang="en-US" sz="1400">
                          <a:solidFill>
                            <a:srgbClr val="FF0000"/>
                          </a:solidFill>
                        </a:rPr>
                        <a:t>(60%)</a:t>
                      </a:r>
                    </a:p>
                  </a:txBody>
                  <a:tcPr/>
                </a:tc>
                <a:extLst>
                  <a:ext uri="{0D108BD9-81ED-4DB2-BD59-A6C34878D82A}">
                    <a16:rowId xmlns:a16="http://schemas.microsoft.com/office/drawing/2014/main" val="1146020346"/>
                  </a:ext>
                </a:extLst>
              </a:tr>
              <a:tr h="370840">
                <a:tc>
                  <a:txBody>
                    <a:bodyPr/>
                    <a:lstStyle/>
                    <a:p>
                      <a:pPr lvl="0" algn="ctr">
                        <a:buNone/>
                      </a:pPr>
                      <a:r>
                        <a:rPr lang="en-US" sz="1400"/>
                        <a:t>2016</a:t>
                      </a:r>
                    </a:p>
                  </a:txBody>
                  <a:tcPr/>
                </a:tc>
                <a:tc>
                  <a:txBody>
                    <a:bodyPr/>
                    <a:lstStyle/>
                    <a:p>
                      <a:pPr algn="ctr">
                        <a:buNone/>
                      </a:pPr>
                      <a:r>
                        <a:rPr lang="en-US" sz="1400"/>
                        <a:t>241 </a:t>
                      </a:r>
                      <a:r>
                        <a:rPr lang="en-US" sz="1400">
                          <a:solidFill>
                            <a:srgbClr val="FF0000"/>
                          </a:solidFill>
                        </a:rPr>
                        <a:t>(129)</a:t>
                      </a:r>
                      <a:endParaRPr lang="en-US" sz="1400"/>
                    </a:p>
                  </a:txBody>
                  <a:tcPr/>
                </a:tc>
                <a:tc>
                  <a:txBody>
                    <a:bodyPr/>
                    <a:lstStyle/>
                    <a:p>
                      <a:pPr lvl="0" algn="ctr">
                        <a:buNone/>
                      </a:pPr>
                      <a:r>
                        <a:rPr lang="en-US" sz="1400"/>
                        <a:t>93 </a:t>
                      </a:r>
                      <a:r>
                        <a:rPr lang="en-US" sz="1400">
                          <a:solidFill>
                            <a:srgbClr val="FF0000"/>
                          </a:solidFill>
                        </a:rPr>
                        <a:t>(44)</a:t>
                      </a:r>
                      <a:endParaRPr lang="en-US" sz="1400"/>
                    </a:p>
                  </a:txBody>
                  <a:tcPr/>
                </a:tc>
                <a:tc>
                  <a:txBody>
                    <a:bodyPr/>
                    <a:lstStyle/>
                    <a:p>
                      <a:pPr lvl="0" algn="ctr">
                        <a:buNone/>
                      </a:pPr>
                      <a:r>
                        <a:rPr lang="en-US" sz="1400"/>
                        <a:t>28 </a:t>
                      </a:r>
                      <a:r>
                        <a:rPr lang="en-US" sz="1400">
                          <a:solidFill>
                            <a:srgbClr val="FF0000"/>
                          </a:solidFill>
                        </a:rPr>
                        <a:t>(15)</a:t>
                      </a:r>
                      <a:endParaRPr lang="en-US" sz="1400"/>
                    </a:p>
                  </a:txBody>
                  <a:tcPr/>
                </a:tc>
                <a:tc>
                  <a:txBody>
                    <a:bodyPr/>
                    <a:lstStyle/>
                    <a:p>
                      <a:pPr lvl="0" algn="ctr">
                        <a:buNone/>
                      </a:pPr>
                      <a:r>
                        <a:rPr lang="en-US" sz="1400">
                          <a:solidFill>
                            <a:srgbClr val="0070C0"/>
                          </a:solidFill>
                        </a:rPr>
                        <a:t>30.1% </a:t>
                      </a:r>
                      <a:r>
                        <a:rPr lang="en-US" sz="1400">
                          <a:solidFill>
                            <a:srgbClr val="C00000"/>
                          </a:solidFill>
                        </a:rPr>
                        <a:t>(34.1%)</a:t>
                      </a:r>
                      <a:endParaRPr lang="en-US"/>
                    </a:p>
                  </a:txBody>
                  <a:tcPr/>
                </a:tc>
                <a:tc>
                  <a:txBody>
                    <a:bodyPr/>
                    <a:lstStyle/>
                    <a:p>
                      <a:pPr lvl="0" algn="ctr">
                        <a:buNone/>
                      </a:pPr>
                      <a:r>
                        <a:rPr lang="en-US" sz="1400"/>
                        <a:t>30 </a:t>
                      </a:r>
                      <a:r>
                        <a:rPr lang="en-US" sz="1400">
                          <a:solidFill>
                            <a:srgbClr val="FF0000"/>
                          </a:solidFill>
                        </a:rPr>
                        <a:t>(20)</a:t>
                      </a:r>
                      <a:endParaRPr lang="en-US" sz="1400"/>
                    </a:p>
                  </a:txBody>
                  <a:tcPr/>
                </a:tc>
                <a:tc>
                  <a:txBody>
                    <a:bodyPr/>
                    <a:lstStyle/>
                    <a:p>
                      <a:pPr lvl="0" algn="ctr">
                        <a:buNone/>
                      </a:pPr>
                      <a:r>
                        <a:rPr lang="en-US" sz="1400">
                          <a:solidFill>
                            <a:srgbClr val="0070C0"/>
                          </a:solidFill>
                        </a:rPr>
                        <a:t>32.3% </a:t>
                      </a:r>
                      <a:endParaRPr lang="en-US"/>
                    </a:p>
                    <a:p>
                      <a:pPr lvl="0" algn="ctr">
                        <a:buNone/>
                      </a:pPr>
                      <a:r>
                        <a:rPr lang="en-US" sz="1400">
                          <a:solidFill>
                            <a:srgbClr val="C00000"/>
                          </a:solidFill>
                        </a:rPr>
                        <a:t>(45.5%)</a:t>
                      </a:r>
                      <a:endParaRPr lang="en-US"/>
                    </a:p>
                  </a:txBody>
                  <a:tcPr/>
                </a:tc>
                <a:tc>
                  <a:txBody>
                    <a:bodyPr/>
                    <a:lstStyle/>
                    <a:p>
                      <a:pPr lvl="0" algn="ctr">
                        <a:buNone/>
                      </a:pPr>
                      <a:r>
                        <a:rPr lang="en-US" sz="1400">
                          <a:solidFill>
                            <a:srgbClr val="FF0000"/>
                          </a:solidFill>
                        </a:rPr>
                        <a:t> </a:t>
                      </a:r>
                      <a:r>
                        <a:rPr lang="en-US" sz="1400">
                          <a:solidFill>
                            <a:schemeClr val="tx1"/>
                          </a:solidFill>
                        </a:rPr>
                        <a:t>8 </a:t>
                      </a:r>
                      <a:r>
                        <a:rPr lang="en-US" sz="1400">
                          <a:solidFill>
                            <a:srgbClr val="FF0000"/>
                          </a:solidFill>
                        </a:rPr>
                        <a:t>(6)</a:t>
                      </a:r>
                      <a:endParaRPr lang="en-US"/>
                    </a:p>
                  </a:txBody>
                  <a:tcPr/>
                </a:tc>
                <a:tc>
                  <a:txBody>
                    <a:bodyPr/>
                    <a:lstStyle/>
                    <a:p>
                      <a:pPr lvl="0" algn="ctr">
                        <a:buNone/>
                      </a:pPr>
                      <a:r>
                        <a:rPr lang="en-US" sz="1400">
                          <a:solidFill>
                            <a:srgbClr val="0070C0"/>
                          </a:solidFill>
                        </a:rPr>
                        <a:t>8.6% </a:t>
                      </a:r>
                      <a:endParaRPr lang="en-US"/>
                    </a:p>
                    <a:p>
                      <a:pPr lvl="0" algn="ctr">
                        <a:buNone/>
                      </a:pPr>
                      <a:r>
                        <a:rPr lang="en-US" sz="1400">
                          <a:solidFill>
                            <a:srgbClr val="FF0000"/>
                          </a:solidFill>
                        </a:rPr>
                        <a:t>(13.6%)</a:t>
                      </a:r>
                      <a:endParaRPr lang="en-US"/>
                    </a:p>
                  </a:txBody>
                  <a:tcPr/>
                </a:tc>
                <a:tc>
                  <a:txBody>
                    <a:bodyPr/>
                    <a:lstStyle/>
                    <a:p>
                      <a:pPr lvl="0" algn="ctr">
                        <a:buNone/>
                      </a:pPr>
                      <a:r>
                        <a:rPr lang="en-US" sz="1400">
                          <a:solidFill>
                            <a:srgbClr val="0070C0"/>
                          </a:solidFill>
                        </a:rPr>
                        <a:t>28.6%</a:t>
                      </a:r>
                    </a:p>
                    <a:p>
                      <a:pPr lvl="0" algn="ctr">
                        <a:buNone/>
                      </a:pPr>
                      <a:r>
                        <a:rPr lang="en-US" sz="1400">
                          <a:solidFill>
                            <a:srgbClr val="FF0000"/>
                          </a:solidFill>
                        </a:rPr>
                        <a:t>(40%)</a:t>
                      </a:r>
                    </a:p>
                  </a:txBody>
                  <a:tcPr/>
                </a:tc>
                <a:extLst>
                  <a:ext uri="{0D108BD9-81ED-4DB2-BD59-A6C34878D82A}">
                    <a16:rowId xmlns:a16="http://schemas.microsoft.com/office/drawing/2014/main" val="1044426691"/>
                  </a:ext>
                </a:extLst>
              </a:tr>
              <a:tr h="370839">
                <a:tc>
                  <a:txBody>
                    <a:bodyPr/>
                    <a:lstStyle/>
                    <a:p>
                      <a:pPr lvl="0" algn="ctr">
                        <a:buNone/>
                      </a:pPr>
                      <a:r>
                        <a:rPr lang="en-US" sz="1400"/>
                        <a:t>2017</a:t>
                      </a:r>
                    </a:p>
                  </a:txBody>
                  <a:tcPr/>
                </a:tc>
                <a:tc>
                  <a:txBody>
                    <a:bodyPr/>
                    <a:lstStyle/>
                    <a:p>
                      <a:pPr lvl="0" algn="ctr">
                        <a:buNone/>
                      </a:pPr>
                      <a:r>
                        <a:rPr lang="en-US" sz="1400"/>
                        <a:t>235 </a:t>
                      </a:r>
                      <a:r>
                        <a:rPr lang="en-US" sz="1400">
                          <a:solidFill>
                            <a:srgbClr val="FF0000"/>
                          </a:solidFill>
                        </a:rPr>
                        <a:t>(124)</a:t>
                      </a:r>
                      <a:endParaRPr lang="en-US" sz="1400"/>
                    </a:p>
                  </a:txBody>
                  <a:tcPr/>
                </a:tc>
                <a:tc>
                  <a:txBody>
                    <a:bodyPr/>
                    <a:lstStyle/>
                    <a:p>
                      <a:pPr lvl="0" algn="ctr">
                        <a:buNone/>
                      </a:pPr>
                      <a:r>
                        <a:rPr lang="en-US" sz="1400"/>
                        <a:t>89 </a:t>
                      </a:r>
                      <a:r>
                        <a:rPr lang="en-US" sz="1400">
                          <a:solidFill>
                            <a:srgbClr val="FF0000"/>
                          </a:solidFill>
                        </a:rPr>
                        <a:t>(43)</a:t>
                      </a:r>
                      <a:endParaRPr lang="en-US" sz="1400"/>
                    </a:p>
                  </a:txBody>
                  <a:tcPr/>
                </a:tc>
                <a:tc>
                  <a:txBody>
                    <a:bodyPr/>
                    <a:lstStyle/>
                    <a:p>
                      <a:pPr lvl="0" algn="ctr">
                        <a:buNone/>
                      </a:pPr>
                      <a:r>
                        <a:rPr lang="en-US" sz="1400"/>
                        <a:t>25 </a:t>
                      </a:r>
                      <a:r>
                        <a:rPr lang="en-US" sz="1400">
                          <a:solidFill>
                            <a:srgbClr val="FF0000"/>
                          </a:solidFill>
                        </a:rPr>
                        <a:t>(16)</a:t>
                      </a:r>
                      <a:endParaRPr lang="en-US" sz="1400"/>
                    </a:p>
                  </a:txBody>
                  <a:tcPr/>
                </a:tc>
                <a:tc>
                  <a:txBody>
                    <a:bodyPr/>
                    <a:lstStyle/>
                    <a:p>
                      <a:pPr lvl="0" algn="ctr">
                        <a:buNone/>
                      </a:pPr>
                      <a:r>
                        <a:rPr lang="en-US" sz="1400">
                          <a:solidFill>
                            <a:srgbClr val="0070C0"/>
                          </a:solidFill>
                        </a:rPr>
                        <a:t>28.1% </a:t>
                      </a:r>
                      <a:r>
                        <a:rPr lang="en-US" sz="1400">
                          <a:solidFill>
                            <a:srgbClr val="C00000"/>
                          </a:solidFill>
                        </a:rPr>
                        <a:t>(37.2%)</a:t>
                      </a:r>
                      <a:endParaRPr lang="en-US"/>
                    </a:p>
                  </a:txBody>
                  <a:tcPr/>
                </a:tc>
                <a:tc>
                  <a:txBody>
                    <a:bodyPr/>
                    <a:lstStyle/>
                    <a:p>
                      <a:pPr lvl="0" algn="ctr">
                        <a:buNone/>
                      </a:pPr>
                      <a:r>
                        <a:rPr lang="en-US" sz="1400"/>
                        <a:t>40 </a:t>
                      </a:r>
                      <a:r>
                        <a:rPr lang="en-US" sz="1400">
                          <a:solidFill>
                            <a:srgbClr val="FF0000"/>
                          </a:solidFill>
                        </a:rPr>
                        <a:t>(19)</a:t>
                      </a:r>
                      <a:endParaRPr lang="en-US" sz="1400"/>
                    </a:p>
                  </a:txBody>
                  <a:tcPr/>
                </a:tc>
                <a:tc>
                  <a:txBody>
                    <a:bodyPr/>
                    <a:lstStyle/>
                    <a:p>
                      <a:pPr lvl="0" algn="ctr">
                        <a:buNone/>
                      </a:pPr>
                      <a:r>
                        <a:rPr lang="en-US" sz="1400">
                          <a:solidFill>
                            <a:srgbClr val="0070C0"/>
                          </a:solidFill>
                        </a:rPr>
                        <a:t>44.9% </a:t>
                      </a:r>
                      <a:endParaRPr lang="en-US"/>
                    </a:p>
                    <a:p>
                      <a:pPr lvl="0" algn="ctr">
                        <a:buNone/>
                      </a:pPr>
                      <a:r>
                        <a:rPr lang="en-US" sz="1400">
                          <a:solidFill>
                            <a:srgbClr val="C00000"/>
                          </a:solidFill>
                        </a:rPr>
                        <a:t>(44.2%)</a:t>
                      </a:r>
                      <a:endParaRPr lang="en-US"/>
                    </a:p>
                  </a:txBody>
                  <a:tcPr/>
                </a:tc>
                <a:tc>
                  <a:txBody>
                    <a:bodyPr/>
                    <a:lstStyle/>
                    <a:p>
                      <a:pPr lvl="0" algn="ctr">
                        <a:buNone/>
                      </a:pPr>
                      <a:r>
                        <a:rPr lang="en-US" sz="1400">
                          <a:solidFill>
                            <a:srgbClr val="FF0000"/>
                          </a:solidFill>
                        </a:rPr>
                        <a:t> </a:t>
                      </a:r>
                      <a:r>
                        <a:rPr lang="en-US" sz="1400">
                          <a:solidFill>
                            <a:schemeClr val="tx1"/>
                          </a:solidFill>
                        </a:rPr>
                        <a:t>11 </a:t>
                      </a:r>
                      <a:r>
                        <a:rPr lang="en-US" sz="1400">
                          <a:solidFill>
                            <a:srgbClr val="FF0000"/>
                          </a:solidFill>
                        </a:rPr>
                        <a:t>(4)</a:t>
                      </a:r>
                      <a:endParaRPr lang="en-US"/>
                    </a:p>
                  </a:txBody>
                  <a:tcPr/>
                </a:tc>
                <a:tc>
                  <a:txBody>
                    <a:bodyPr/>
                    <a:lstStyle/>
                    <a:p>
                      <a:pPr lvl="0" algn="ctr">
                        <a:buNone/>
                      </a:pPr>
                      <a:r>
                        <a:rPr lang="en-US" sz="1400">
                          <a:solidFill>
                            <a:srgbClr val="0070C0"/>
                          </a:solidFill>
                        </a:rPr>
                        <a:t>12.4% </a:t>
                      </a:r>
                      <a:endParaRPr lang="en-US"/>
                    </a:p>
                    <a:p>
                      <a:pPr lvl="0" algn="ctr">
                        <a:buNone/>
                      </a:pPr>
                      <a:r>
                        <a:rPr lang="en-US" sz="1400">
                          <a:solidFill>
                            <a:srgbClr val="FF0000"/>
                          </a:solidFill>
                        </a:rPr>
                        <a:t>(9.3%)</a:t>
                      </a:r>
                      <a:endParaRPr lang="en-US"/>
                    </a:p>
                  </a:txBody>
                  <a:tcPr/>
                </a:tc>
                <a:tc>
                  <a:txBody>
                    <a:bodyPr/>
                    <a:lstStyle/>
                    <a:p>
                      <a:pPr lvl="0" algn="ctr">
                        <a:buNone/>
                      </a:pPr>
                      <a:r>
                        <a:rPr lang="en-US" sz="1400">
                          <a:solidFill>
                            <a:srgbClr val="0070C0"/>
                          </a:solidFill>
                        </a:rPr>
                        <a:t>44%</a:t>
                      </a:r>
                    </a:p>
                    <a:p>
                      <a:pPr lvl="0" algn="ctr">
                        <a:buNone/>
                      </a:pPr>
                      <a:r>
                        <a:rPr lang="en-US" sz="1400">
                          <a:solidFill>
                            <a:srgbClr val="FF0000"/>
                          </a:solidFill>
                        </a:rPr>
                        <a:t>(25%)</a:t>
                      </a:r>
                    </a:p>
                  </a:txBody>
                  <a:tcPr/>
                </a:tc>
                <a:extLst>
                  <a:ext uri="{0D108BD9-81ED-4DB2-BD59-A6C34878D82A}">
                    <a16:rowId xmlns:a16="http://schemas.microsoft.com/office/drawing/2014/main" val="2133333478"/>
                  </a:ext>
                </a:extLst>
              </a:tr>
              <a:tr h="370840">
                <a:tc>
                  <a:txBody>
                    <a:bodyPr/>
                    <a:lstStyle/>
                    <a:p>
                      <a:pPr lvl="0" algn="ctr">
                        <a:buNone/>
                      </a:pPr>
                      <a:r>
                        <a:rPr lang="en-US" sz="1400"/>
                        <a:t>2018</a:t>
                      </a:r>
                    </a:p>
                  </a:txBody>
                  <a:tcPr/>
                </a:tc>
                <a:tc>
                  <a:txBody>
                    <a:bodyPr/>
                    <a:lstStyle/>
                    <a:p>
                      <a:pPr algn="ctr">
                        <a:buNone/>
                      </a:pPr>
                      <a:r>
                        <a:rPr lang="en-US" sz="1400">
                          <a:solidFill>
                            <a:schemeClr val="tx1"/>
                          </a:solidFill>
                        </a:rPr>
                        <a:t>265 </a:t>
                      </a:r>
                      <a:r>
                        <a:rPr lang="en-US" sz="1400">
                          <a:solidFill>
                            <a:srgbClr val="FF0000"/>
                          </a:solidFill>
                        </a:rPr>
                        <a:t>(129)</a:t>
                      </a:r>
                      <a:endParaRPr lang="en-US" sz="1400"/>
                    </a:p>
                  </a:txBody>
                  <a:tcPr/>
                </a:tc>
                <a:tc>
                  <a:txBody>
                    <a:bodyPr/>
                    <a:lstStyle/>
                    <a:p>
                      <a:pPr algn="ctr">
                        <a:buNone/>
                      </a:pPr>
                      <a:r>
                        <a:rPr lang="en-US" sz="1400"/>
                        <a:t>100 </a:t>
                      </a:r>
                      <a:r>
                        <a:rPr lang="en-US" sz="1400">
                          <a:solidFill>
                            <a:srgbClr val="FF0000"/>
                          </a:solidFill>
                        </a:rPr>
                        <a:t>(43)</a:t>
                      </a:r>
                      <a:endParaRPr lang="en-US" sz="1400"/>
                    </a:p>
                  </a:txBody>
                  <a:tcPr/>
                </a:tc>
                <a:tc>
                  <a:txBody>
                    <a:bodyPr/>
                    <a:lstStyle/>
                    <a:p>
                      <a:pPr algn="ctr">
                        <a:buNone/>
                      </a:pPr>
                      <a:r>
                        <a:rPr lang="en-US" sz="1400"/>
                        <a:t>31 </a:t>
                      </a:r>
                      <a:r>
                        <a:rPr lang="en-US" sz="1400">
                          <a:solidFill>
                            <a:srgbClr val="FF0000"/>
                          </a:solidFill>
                        </a:rPr>
                        <a:t>(17)</a:t>
                      </a:r>
                      <a:endParaRPr lang="en-US" sz="1400"/>
                    </a:p>
                  </a:txBody>
                  <a:tcPr/>
                </a:tc>
                <a:tc>
                  <a:txBody>
                    <a:bodyPr/>
                    <a:lstStyle/>
                    <a:p>
                      <a:pPr lvl="0" algn="ctr">
                        <a:buNone/>
                      </a:pPr>
                      <a:r>
                        <a:rPr lang="en-US" sz="1400">
                          <a:solidFill>
                            <a:srgbClr val="0070C0"/>
                          </a:solidFill>
                        </a:rPr>
                        <a:t>31%</a:t>
                      </a:r>
                      <a:endParaRPr lang="en-US"/>
                    </a:p>
                    <a:p>
                      <a:pPr lvl="0" algn="ctr">
                        <a:buNone/>
                      </a:pPr>
                      <a:r>
                        <a:rPr lang="en-US" sz="1400">
                          <a:solidFill>
                            <a:srgbClr val="C00000"/>
                          </a:solidFill>
                        </a:rPr>
                        <a:t>(39.5%)</a:t>
                      </a:r>
                    </a:p>
                  </a:txBody>
                  <a:tcPr/>
                </a:tc>
                <a:tc>
                  <a:txBody>
                    <a:bodyPr/>
                    <a:lstStyle/>
                    <a:p>
                      <a:pPr algn="ctr">
                        <a:buNone/>
                      </a:pPr>
                      <a:r>
                        <a:rPr lang="en-US" sz="1400"/>
                        <a:t>28 </a:t>
                      </a:r>
                      <a:r>
                        <a:rPr lang="en-US" sz="1400">
                          <a:solidFill>
                            <a:srgbClr val="FF0000"/>
                          </a:solidFill>
                        </a:rPr>
                        <a:t>(15)</a:t>
                      </a:r>
                      <a:endParaRPr lang="en-US" sz="1400"/>
                    </a:p>
                  </a:txBody>
                  <a:tcPr/>
                </a:tc>
                <a:tc>
                  <a:txBody>
                    <a:bodyPr/>
                    <a:lstStyle/>
                    <a:p>
                      <a:pPr lvl="0" algn="ctr">
                        <a:buNone/>
                      </a:pPr>
                      <a:r>
                        <a:rPr lang="en-US" sz="1400">
                          <a:solidFill>
                            <a:srgbClr val="0070C0"/>
                          </a:solidFill>
                        </a:rPr>
                        <a:t>28% </a:t>
                      </a:r>
                    </a:p>
                    <a:p>
                      <a:pPr lvl="0" algn="ctr">
                        <a:buNone/>
                      </a:pPr>
                      <a:r>
                        <a:rPr lang="en-US" sz="1400">
                          <a:solidFill>
                            <a:srgbClr val="C00000"/>
                          </a:solidFill>
                        </a:rPr>
                        <a:t>(34.9%)</a:t>
                      </a:r>
                    </a:p>
                  </a:txBody>
                  <a:tcPr/>
                </a:tc>
                <a:tc>
                  <a:txBody>
                    <a:bodyPr/>
                    <a:lstStyle/>
                    <a:p>
                      <a:pPr algn="ctr">
                        <a:buNone/>
                      </a:pPr>
                      <a:r>
                        <a:rPr lang="en-US" sz="1400"/>
                        <a:t>5 </a:t>
                      </a:r>
                      <a:r>
                        <a:rPr lang="en-US" sz="1400">
                          <a:solidFill>
                            <a:srgbClr val="FF0000"/>
                          </a:solidFill>
                        </a:rPr>
                        <a:t>(2)</a:t>
                      </a:r>
                    </a:p>
                  </a:txBody>
                  <a:tcPr/>
                </a:tc>
                <a:tc>
                  <a:txBody>
                    <a:bodyPr/>
                    <a:lstStyle/>
                    <a:p>
                      <a:pPr lvl="0" algn="ctr">
                        <a:buNone/>
                      </a:pPr>
                      <a:r>
                        <a:rPr lang="en-US" sz="1400">
                          <a:solidFill>
                            <a:srgbClr val="0070C0"/>
                          </a:solidFill>
                        </a:rPr>
                        <a:t>5%</a:t>
                      </a:r>
                      <a:endParaRPr lang="en-US"/>
                    </a:p>
                    <a:p>
                      <a:pPr lvl="0" algn="ctr">
                        <a:buNone/>
                      </a:pPr>
                      <a:r>
                        <a:rPr lang="en-US" sz="1400">
                          <a:solidFill>
                            <a:srgbClr val="FF0000"/>
                          </a:solidFill>
                        </a:rPr>
                        <a:t>(4.7%)</a:t>
                      </a:r>
                    </a:p>
                  </a:txBody>
                  <a:tcPr/>
                </a:tc>
                <a:tc>
                  <a:txBody>
                    <a:bodyPr/>
                    <a:lstStyle/>
                    <a:p>
                      <a:pPr lvl="0" algn="ctr">
                        <a:buNone/>
                      </a:pPr>
                      <a:r>
                        <a:rPr lang="en-US" sz="1400">
                          <a:solidFill>
                            <a:srgbClr val="0070C0"/>
                          </a:solidFill>
                        </a:rPr>
                        <a:t>16.1%</a:t>
                      </a:r>
                    </a:p>
                    <a:p>
                      <a:pPr lvl="0" algn="ctr">
                        <a:buNone/>
                      </a:pPr>
                      <a:r>
                        <a:rPr lang="en-US" sz="1400">
                          <a:solidFill>
                            <a:srgbClr val="FF0000"/>
                          </a:solidFill>
                        </a:rPr>
                        <a:t>(11.8%)</a:t>
                      </a:r>
                    </a:p>
                  </a:txBody>
                  <a:tcPr/>
                </a:tc>
                <a:extLst>
                  <a:ext uri="{0D108BD9-81ED-4DB2-BD59-A6C34878D82A}">
                    <a16:rowId xmlns:a16="http://schemas.microsoft.com/office/drawing/2014/main" val="3245255611"/>
                  </a:ext>
                </a:extLst>
              </a:tr>
            </a:tbl>
          </a:graphicData>
        </a:graphic>
      </p:graphicFrame>
      <p:pic>
        <p:nvPicPr>
          <p:cNvPr id="3" name="Picture 3" descr="A close up of a logo&#10;&#10;Description generated with high confidence">
            <a:extLst>
              <a:ext uri="{FF2B5EF4-FFF2-40B4-BE49-F238E27FC236}">
                <a16:creationId xmlns:a16="http://schemas.microsoft.com/office/drawing/2014/main" id="{F5C947C6-AB49-4595-A009-348287186E37}"/>
              </a:ext>
            </a:extLst>
          </p:cNvPr>
          <p:cNvPicPr>
            <a:picLocks noChangeAspect="1"/>
          </p:cNvPicPr>
          <p:nvPr/>
        </p:nvPicPr>
        <p:blipFill>
          <a:blip r:embed="rId2"/>
          <a:stretch>
            <a:fillRect/>
          </a:stretch>
        </p:blipFill>
        <p:spPr>
          <a:xfrm>
            <a:off x="10415006" y="96972"/>
            <a:ext cx="1662224" cy="582168"/>
          </a:xfrm>
          <a:prstGeom prst="rect">
            <a:avLst/>
          </a:prstGeom>
        </p:spPr>
      </p:pic>
      <p:sp>
        <p:nvSpPr>
          <p:cNvPr id="4" name="TextBox 3">
            <a:extLst>
              <a:ext uri="{FF2B5EF4-FFF2-40B4-BE49-F238E27FC236}">
                <a16:creationId xmlns:a16="http://schemas.microsoft.com/office/drawing/2014/main" id="{602F7FC9-B88E-4195-A52D-57F939D00AF8}"/>
              </a:ext>
            </a:extLst>
          </p:cNvPr>
          <p:cNvSpPr txBox="1"/>
          <p:nvPr/>
        </p:nvSpPr>
        <p:spPr>
          <a:xfrm>
            <a:off x="10088033" y="6431643"/>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Updated 5/30/2019</a:t>
            </a:r>
          </a:p>
        </p:txBody>
      </p:sp>
      <p:sp>
        <p:nvSpPr>
          <p:cNvPr id="5" name="TextBox 4">
            <a:extLst>
              <a:ext uri="{FF2B5EF4-FFF2-40B4-BE49-F238E27FC236}">
                <a16:creationId xmlns:a16="http://schemas.microsoft.com/office/drawing/2014/main" id="{1C954920-D407-49E0-9C8F-39D2198033B4}"/>
              </a:ext>
            </a:extLst>
          </p:cNvPr>
          <p:cNvSpPr txBox="1"/>
          <p:nvPr/>
        </p:nvSpPr>
        <p:spPr>
          <a:xfrm>
            <a:off x="160416" y="5645044"/>
            <a:ext cx="3886200"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egoe UI"/>
              </a:rPr>
              <a:t>Discharged Alive: ​</a:t>
            </a:r>
          </a:p>
          <a:p>
            <a:pPr>
              <a:buChar char="•"/>
            </a:pPr>
            <a:r>
              <a:rPr lang="en-US">
                <a:cs typeface="Arial"/>
              </a:rPr>
              <a:t>CPC score 1 or 2: 5 </a:t>
            </a:r>
            <a:r>
              <a:rPr lang="en-US">
                <a:solidFill>
                  <a:srgbClr val="FF0000"/>
                </a:solidFill>
                <a:cs typeface="Arial"/>
              </a:rPr>
              <a:t>(2)</a:t>
            </a:r>
            <a:r>
              <a:rPr lang="en-US">
                <a:cs typeface="Arial"/>
              </a:rPr>
              <a:t>​ </a:t>
            </a:r>
            <a:r>
              <a:rPr lang="en-US">
                <a:highlight>
                  <a:srgbClr val="FFFF00"/>
                </a:highlight>
                <a:cs typeface="Arial"/>
              </a:rPr>
              <a:t>(2,328)</a:t>
            </a:r>
          </a:p>
          <a:p>
            <a:pPr>
              <a:buChar char="•"/>
            </a:pPr>
            <a:r>
              <a:rPr lang="en-US">
                <a:cs typeface="Arial"/>
              </a:rPr>
              <a:t>CPC score 3 or 4: 0  </a:t>
            </a:r>
            <a:r>
              <a:rPr lang="en-US">
                <a:solidFill>
                  <a:srgbClr val="FF0000"/>
                </a:solidFill>
                <a:cs typeface="Arial"/>
              </a:rPr>
              <a:t>(0) </a:t>
            </a:r>
            <a:r>
              <a:rPr lang="en-US">
                <a:highlight>
                  <a:srgbClr val="FFFF00"/>
                </a:highlight>
                <a:cs typeface="Arial"/>
              </a:rPr>
              <a:t>(756)</a:t>
            </a:r>
          </a:p>
          <a:p>
            <a:pPr>
              <a:buChar char="•"/>
            </a:pPr>
            <a:r>
              <a:rPr lang="en-US">
                <a:cs typeface="Arial"/>
              </a:rPr>
              <a:t>CPC Unknown: </a:t>
            </a:r>
            <a:r>
              <a:rPr lang="en-US">
                <a:highlight>
                  <a:srgbClr val="FFFF00"/>
                </a:highlight>
                <a:cs typeface="Arial"/>
              </a:rPr>
              <a:t>(84)</a:t>
            </a:r>
          </a:p>
        </p:txBody>
      </p:sp>
      <p:sp>
        <p:nvSpPr>
          <p:cNvPr id="6" name="TextBox 5">
            <a:extLst>
              <a:ext uri="{FF2B5EF4-FFF2-40B4-BE49-F238E27FC236}">
                <a16:creationId xmlns:a16="http://schemas.microsoft.com/office/drawing/2014/main" id="{6D318408-D9A0-4B40-B142-62059DA3F2AF}"/>
              </a:ext>
            </a:extLst>
          </p:cNvPr>
          <p:cNvSpPr txBox="1"/>
          <p:nvPr/>
        </p:nvSpPr>
        <p:spPr>
          <a:xfrm>
            <a:off x="7298267" y="5647267"/>
            <a:ext cx="44704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ighlight>
                  <a:srgbClr val="FFFF00"/>
                </a:highlight>
              </a:rPr>
              <a:t>All data in yellow is 2018 CARES national data</a:t>
            </a:r>
          </a:p>
        </p:txBody>
      </p:sp>
    </p:spTree>
    <p:extLst>
      <p:ext uri="{BB962C8B-B14F-4D97-AF65-F5344CB8AC3E}">
        <p14:creationId xmlns:p14="http://schemas.microsoft.com/office/powerpoint/2010/main" val="3049274848"/>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134C-AD9F-414E-AB6D-E9F9D6132C7B}"/>
              </a:ext>
            </a:extLst>
          </p:cNvPr>
          <p:cNvSpPr>
            <a:spLocks noGrp="1"/>
          </p:cNvSpPr>
          <p:nvPr>
            <p:ph type="title"/>
          </p:nvPr>
        </p:nvSpPr>
        <p:spPr/>
        <p:txBody>
          <a:bodyPr/>
          <a:lstStyle/>
          <a:p>
            <a:pPr algn="ctr"/>
            <a:r>
              <a:rPr lang="en-US" dirty="0"/>
              <a:t>Timeline—where 2019 has taken us</a:t>
            </a:r>
          </a:p>
        </p:txBody>
      </p:sp>
      <p:sp>
        <p:nvSpPr>
          <p:cNvPr id="3" name="Content Placeholder 2">
            <a:extLst>
              <a:ext uri="{FF2B5EF4-FFF2-40B4-BE49-F238E27FC236}">
                <a16:creationId xmlns:a16="http://schemas.microsoft.com/office/drawing/2014/main" id="{80CB0DF6-A1E3-4C9D-8219-A6D0FD354AA0}"/>
              </a:ext>
            </a:extLst>
          </p:cNvPr>
          <p:cNvSpPr>
            <a:spLocks noGrp="1"/>
          </p:cNvSpPr>
          <p:nvPr>
            <p:ph idx="1"/>
          </p:nvPr>
        </p:nvSpPr>
        <p:spPr>
          <a:xfrm>
            <a:off x="1662701" y="1865830"/>
            <a:ext cx="9846733" cy="4114800"/>
          </a:xfrm>
          <a:solidFill>
            <a:schemeClr val="tx2">
              <a:lumMod val="25000"/>
              <a:lumOff val="75000"/>
            </a:schemeClr>
          </a:solidFill>
        </p:spPr>
        <p:txBody>
          <a:bodyPr vert="horz" lIns="91440" tIns="45720" rIns="91440" bIns="45720" rtlCol="0" anchor="t">
            <a:normAutofit fontScale="40000" lnSpcReduction="20000"/>
          </a:bodyPr>
          <a:lstStyle/>
          <a:p>
            <a:pPr marL="383540" indent="-383540"/>
            <a:r>
              <a:rPr lang="en-US" dirty="0">
                <a:latin typeface="Arial"/>
                <a:cs typeface="Arial"/>
              </a:rPr>
              <a:t>Joint resuscitation academy training with volunteer fire departments</a:t>
            </a:r>
          </a:p>
          <a:p>
            <a:pPr marL="383540" indent="-383540"/>
            <a:r>
              <a:rPr lang="en-US" dirty="0" err="1">
                <a:latin typeface="Arial"/>
                <a:cs typeface="Arial"/>
              </a:rPr>
              <a:t>ResQPump</a:t>
            </a:r>
            <a:r>
              <a:rPr lang="en-US">
                <a:latin typeface="Arial"/>
                <a:cs typeface="Arial"/>
              </a:rPr>
              <a:t> implementation with outlying agencies</a:t>
            </a:r>
            <a:endParaRPr lang="en-US" dirty="0">
              <a:latin typeface="Arial"/>
              <a:cs typeface="Arial"/>
            </a:endParaRPr>
          </a:p>
          <a:p>
            <a:pPr marL="840740" lvl="1" indent="-383540"/>
            <a:r>
              <a:rPr lang="en-US">
                <a:latin typeface="Arial"/>
                <a:cs typeface="Arial"/>
              </a:rPr>
              <a:t>Dunlap Fire</a:t>
            </a:r>
            <a:endParaRPr lang="en-US" dirty="0">
              <a:latin typeface="Arial"/>
              <a:cs typeface="Arial"/>
            </a:endParaRPr>
          </a:p>
          <a:p>
            <a:pPr marL="840740" lvl="1" indent="-383540"/>
            <a:r>
              <a:rPr lang="en-US">
                <a:latin typeface="Arial"/>
                <a:cs typeface="Arial"/>
              </a:rPr>
              <a:t>Bartonville Fire</a:t>
            </a:r>
            <a:endParaRPr lang="en-US" dirty="0">
              <a:latin typeface="Arial"/>
              <a:cs typeface="Arial"/>
            </a:endParaRPr>
          </a:p>
          <a:p>
            <a:pPr marL="840740" lvl="1" indent="-383540"/>
            <a:r>
              <a:rPr lang="en-US" dirty="0">
                <a:latin typeface="Arial"/>
                <a:cs typeface="Arial"/>
              </a:rPr>
              <a:t>Limestone Fire</a:t>
            </a:r>
          </a:p>
          <a:p>
            <a:pPr marL="840740" lvl="1" indent="-383540"/>
            <a:r>
              <a:rPr lang="en-US">
                <a:latin typeface="Arial"/>
                <a:cs typeface="Arial"/>
              </a:rPr>
              <a:t>Chillicothe Fire</a:t>
            </a:r>
            <a:endParaRPr lang="en-US" dirty="0">
              <a:latin typeface="Arial"/>
              <a:cs typeface="Arial"/>
            </a:endParaRPr>
          </a:p>
          <a:p>
            <a:pPr marL="840740" lvl="1" indent="-383540"/>
            <a:r>
              <a:rPr lang="en-US">
                <a:latin typeface="Arial"/>
                <a:cs typeface="Arial"/>
              </a:rPr>
              <a:t>Peoria Heights Fire</a:t>
            </a:r>
            <a:endParaRPr lang="en-US" dirty="0">
              <a:latin typeface="Arial"/>
              <a:cs typeface="Arial"/>
            </a:endParaRPr>
          </a:p>
          <a:p>
            <a:pPr marL="840740" lvl="1" indent="-383540"/>
            <a:r>
              <a:rPr lang="en-US">
                <a:latin typeface="Arial"/>
                <a:cs typeface="Arial"/>
              </a:rPr>
              <a:t>Creve Coeur Fire (coming soon)</a:t>
            </a:r>
            <a:endParaRPr lang="en-US" dirty="0">
              <a:latin typeface="Arial"/>
              <a:cs typeface="Arial"/>
            </a:endParaRPr>
          </a:p>
          <a:p>
            <a:pPr marL="383540" indent="-383540"/>
            <a:r>
              <a:rPr lang="en-US" dirty="0">
                <a:latin typeface="Arial"/>
                <a:cs typeface="Arial"/>
              </a:rPr>
              <a:t>Follow up regarding status on patients obtaining ROSC and ICU admission</a:t>
            </a:r>
          </a:p>
          <a:p>
            <a:pPr marL="383540" indent="-383540"/>
            <a:r>
              <a:rPr lang="en-US" dirty="0">
                <a:latin typeface="Arial"/>
                <a:cs typeface="Arial"/>
              </a:rPr>
              <a:t>Crew recognition for neurologically intact discharges</a:t>
            </a:r>
          </a:p>
          <a:p>
            <a:pPr marL="383540" indent="-383540"/>
            <a:r>
              <a:rPr lang="en-US" dirty="0">
                <a:latin typeface="Arial"/>
                <a:cs typeface="Arial"/>
              </a:rPr>
              <a:t>Development of Advanced Practice Paramedics (super-resuscitators integration)</a:t>
            </a:r>
          </a:p>
          <a:p>
            <a:pPr marL="383540" indent="-383540"/>
            <a:r>
              <a:rPr lang="en-US" dirty="0">
                <a:latin typeface="Arial"/>
                <a:cs typeface="Arial"/>
              </a:rPr>
              <a:t>Trending new key targets for 2019 education</a:t>
            </a:r>
          </a:p>
          <a:p>
            <a:pPr lvl="1" indent="-383540"/>
            <a:r>
              <a:rPr lang="en-US" i="0" dirty="0">
                <a:latin typeface="Arial"/>
                <a:cs typeface="Arial"/>
              </a:rPr>
              <a:t>PEA arrests</a:t>
            </a:r>
          </a:p>
          <a:p>
            <a:pPr lvl="1" indent="-383540"/>
            <a:r>
              <a:rPr lang="en-US" i="0" dirty="0">
                <a:latin typeface="Arial"/>
                <a:cs typeface="Arial"/>
              </a:rPr>
              <a:t>CPR fraction</a:t>
            </a:r>
            <a:endParaRPr lang="en-US" dirty="0">
              <a:latin typeface="Arial"/>
              <a:cs typeface="Arial"/>
            </a:endParaRPr>
          </a:p>
          <a:p>
            <a:pPr lvl="1" indent="-383540"/>
            <a:r>
              <a:rPr lang="en-US" i="0" dirty="0">
                <a:latin typeface="Arial"/>
                <a:cs typeface="Arial"/>
              </a:rPr>
              <a:t>Expansion of </a:t>
            </a:r>
            <a:r>
              <a:rPr lang="en-US" i="0" dirty="0" err="1">
                <a:latin typeface="Arial"/>
                <a:cs typeface="Arial"/>
              </a:rPr>
              <a:t>ResQCPR</a:t>
            </a:r>
          </a:p>
          <a:p>
            <a:pPr marL="383540" indent="-383540"/>
            <a:r>
              <a:rPr lang="en-US" dirty="0">
                <a:latin typeface="Arial"/>
                <a:cs typeface="Arial"/>
              </a:rPr>
              <a:t>Engage stakeholders in a system-based "bundle of care" approach to sudden cardiac arrest survival (</a:t>
            </a:r>
            <a:r>
              <a:rPr lang="en-US" i="1" dirty="0">
                <a:latin typeface="Arial"/>
                <a:cs typeface="Arial"/>
              </a:rPr>
              <a:t>Take Heart America</a:t>
            </a:r>
            <a:r>
              <a:rPr lang="en-US" dirty="0">
                <a:latin typeface="Arial"/>
                <a:cs typeface="Arial"/>
              </a:rPr>
              <a:t>)</a:t>
            </a:r>
          </a:p>
          <a:p>
            <a:pPr lvl="1" indent="-383540"/>
            <a:r>
              <a:rPr lang="en-US" i="0" dirty="0">
                <a:latin typeface="Arial"/>
                <a:cs typeface="Arial"/>
              </a:rPr>
              <a:t>Bystander CPR</a:t>
            </a:r>
          </a:p>
          <a:p>
            <a:pPr lvl="1" indent="-383540"/>
            <a:r>
              <a:rPr lang="en-US" i="0" dirty="0">
                <a:latin typeface="Arial"/>
                <a:cs typeface="Arial"/>
              </a:rPr>
              <a:t>Dispatch</a:t>
            </a:r>
          </a:p>
          <a:p>
            <a:pPr lvl="1" indent="-383540"/>
            <a:r>
              <a:rPr lang="en-US" i="0" dirty="0">
                <a:latin typeface="Arial"/>
                <a:cs typeface="Arial"/>
              </a:rPr>
              <a:t>First responders</a:t>
            </a:r>
          </a:p>
          <a:p>
            <a:pPr lvl="1" indent="-383540"/>
            <a:r>
              <a:rPr lang="en-US" b="1" i="0" dirty="0">
                <a:latin typeface="Arial"/>
                <a:cs typeface="Arial"/>
              </a:rPr>
              <a:t>ED resuscitation</a:t>
            </a:r>
          </a:p>
          <a:p>
            <a:pPr lvl="1" indent="-383540"/>
            <a:r>
              <a:rPr lang="en-US" b="1" i="0" dirty="0">
                <a:latin typeface="Arial"/>
                <a:cs typeface="Arial"/>
              </a:rPr>
              <a:t>Hospital care</a:t>
            </a:r>
          </a:p>
        </p:txBody>
      </p:sp>
      <p:pic>
        <p:nvPicPr>
          <p:cNvPr id="5" name="Picture 3">
            <a:extLst>
              <a:ext uri="{FF2B5EF4-FFF2-40B4-BE49-F238E27FC236}">
                <a16:creationId xmlns:a16="http://schemas.microsoft.com/office/drawing/2014/main" id="{778770A6-8DBC-4CC0-A08E-59584CC58273}"/>
              </a:ext>
            </a:extLst>
          </p:cNvPr>
          <p:cNvPicPr>
            <a:picLocks noChangeAspect="1"/>
          </p:cNvPicPr>
          <p:nvPr/>
        </p:nvPicPr>
        <p:blipFill>
          <a:blip r:embed="rId3"/>
          <a:stretch>
            <a:fillRect/>
          </a:stretch>
        </p:blipFill>
        <p:spPr>
          <a:xfrm>
            <a:off x="10415006" y="96972"/>
            <a:ext cx="1662224" cy="582168"/>
          </a:xfrm>
          <a:prstGeom prst="rect">
            <a:avLst/>
          </a:prstGeom>
        </p:spPr>
      </p:pic>
    </p:spTree>
    <p:extLst>
      <p:ext uri="{BB962C8B-B14F-4D97-AF65-F5344CB8AC3E}">
        <p14:creationId xmlns:p14="http://schemas.microsoft.com/office/powerpoint/2010/main" val="1509277525"/>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E2F0F-9494-4174-BDEC-DDBF0E0087A6}"/>
              </a:ext>
            </a:extLst>
          </p:cNvPr>
          <p:cNvSpPr>
            <a:spLocks noGrp="1"/>
          </p:cNvSpPr>
          <p:nvPr>
            <p:ph type="title"/>
          </p:nvPr>
        </p:nvSpPr>
        <p:spPr>
          <a:xfrm>
            <a:off x="569788" y="360452"/>
            <a:ext cx="4352304" cy="787997"/>
          </a:xfrm>
        </p:spPr>
        <p:txBody>
          <a:bodyPr/>
          <a:lstStyle/>
          <a:p>
            <a:r>
              <a:rPr lang="en-US"/>
              <a:t>What we need</a:t>
            </a:r>
          </a:p>
        </p:txBody>
      </p:sp>
      <p:sp>
        <p:nvSpPr>
          <p:cNvPr id="3" name="Content Placeholder 2">
            <a:extLst>
              <a:ext uri="{FF2B5EF4-FFF2-40B4-BE49-F238E27FC236}">
                <a16:creationId xmlns:a16="http://schemas.microsoft.com/office/drawing/2014/main" id="{D7F23ECB-04A0-4449-8807-22376E331854}"/>
              </a:ext>
            </a:extLst>
          </p:cNvPr>
          <p:cNvSpPr>
            <a:spLocks noGrp="1"/>
          </p:cNvSpPr>
          <p:nvPr>
            <p:ph idx="1"/>
          </p:nvPr>
        </p:nvSpPr>
        <p:spPr>
          <a:xfrm>
            <a:off x="5928210" y="1736548"/>
            <a:ext cx="5993130" cy="4815896"/>
          </a:xfrm>
          <a:solidFill>
            <a:schemeClr val="tx2">
              <a:lumMod val="25000"/>
              <a:lumOff val="75000"/>
            </a:schemeClr>
          </a:solidFill>
        </p:spPr>
        <p:txBody>
          <a:bodyPr vert="horz" lIns="91440" tIns="45720" rIns="91440" bIns="45720" rtlCol="0" anchor="t">
            <a:normAutofit lnSpcReduction="10000"/>
          </a:bodyPr>
          <a:lstStyle/>
          <a:p>
            <a:pPr marL="383540" indent="-383540"/>
            <a:r>
              <a:rPr lang="en-US">
                <a:latin typeface="Arial"/>
                <a:cs typeface="Arial"/>
              </a:rPr>
              <a:t>Identify health system stakeholders to help close the loop in the bundle of care approach</a:t>
            </a:r>
          </a:p>
          <a:p>
            <a:pPr marL="383540" indent="-383540"/>
            <a:r>
              <a:rPr lang="en-US">
                <a:latin typeface="Arial"/>
                <a:cs typeface="Arial"/>
              </a:rPr>
              <a:t>Better understanding of health care SCA efforts</a:t>
            </a:r>
          </a:p>
          <a:p>
            <a:pPr marL="383540" indent="-383540"/>
            <a:r>
              <a:rPr lang="en-US">
                <a:latin typeface="Arial"/>
                <a:cs typeface="Arial"/>
              </a:rPr>
              <a:t>Achieve best practice across the spectrum of care </a:t>
            </a:r>
          </a:p>
          <a:p>
            <a:pPr marL="383540" indent="-383540"/>
            <a:r>
              <a:rPr lang="en-US">
                <a:latin typeface="Arial"/>
                <a:cs typeface="Arial"/>
              </a:rPr>
              <a:t>Seamless QI across spectrum of care</a:t>
            </a:r>
          </a:p>
        </p:txBody>
      </p:sp>
      <p:sp>
        <p:nvSpPr>
          <p:cNvPr id="4" name="Text Placeholder 3">
            <a:extLst>
              <a:ext uri="{FF2B5EF4-FFF2-40B4-BE49-F238E27FC236}">
                <a16:creationId xmlns:a16="http://schemas.microsoft.com/office/drawing/2014/main" id="{248982EC-7B4E-4FB5-8518-F12BED44E7AB}"/>
              </a:ext>
            </a:extLst>
          </p:cNvPr>
          <p:cNvSpPr>
            <a:spLocks noGrp="1"/>
          </p:cNvSpPr>
          <p:nvPr>
            <p:ph type="body" sz="half" idx="2"/>
          </p:nvPr>
        </p:nvSpPr>
        <p:spPr>
          <a:xfrm>
            <a:off x="304373" y="1263849"/>
            <a:ext cx="4883134" cy="5442606"/>
          </a:xfrm>
          <a:solidFill>
            <a:schemeClr val="tx2">
              <a:lumMod val="25000"/>
              <a:lumOff val="75000"/>
            </a:schemeClr>
          </a:solidFill>
        </p:spPr>
        <p:txBody>
          <a:bodyPr vert="horz" lIns="91440" tIns="45720" rIns="91440" bIns="45720" rtlCol="0" anchor="t">
            <a:normAutofit/>
          </a:bodyPr>
          <a:lstStyle/>
          <a:p>
            <a:r>
              <a:rPr lang="en-US" sz="2400" i="1">
                <a:latin typeface="Arial"/>
                <a:cs typeface="Arial"/>
              </a:rPr>
              <a:t>Take Heart America</a:t>
            </a:r>
            <a:r>
              <a:rPr lang="en-US" sz="2400">
                <a:latin typeface="Arial"/>
                <a:cs typeface="Arial"/>
              </a:rPr>
              <a:t> focuses on a multidisciplinary approach to improving cardiac arrest survival. </a:t>
            </a:r>
            <a:endParaRPr lang="en-US">
              <a:latin typeface="Franklin Gothic Book"/>
              <a:cs typeface="Arial"/>
            </a:endParaRPr>
          </a:p>
          <a:p>
            <a:pPr>
              <a:lnSpc>
                <a:spcPct val="112999"/>
              </a:lnSpc>
            </a:pPr>
            <a:r>
              <a:rPr lang="en-US" sz="2000">
                <a:latin typeface="Arial"/>
                <a:cs typeface="Arial"/>
              </a:rPr>
              <a:t>How can we improve upon this? </a:t>
            </a:r>
          </a:p>
          <a:p>
            <a:pPr>
              <a:lnSpc>
                <a:spcPct val="112999"/>
              </a:lnSpc>
            </a:pPr>
            <a:r>
              <a:rPr lang="en-US" sz="2000">
                <a:latin typeface="Arial"/>
                <a:cs typeface="Arial"/>
              </a:rPr>
              <a:t>Where are our current identified barriers?</a:t>
            </a:r>
          </a:p>
        </p:txBody>
      </p:sp>
      <p:pic>
        <p:nvPicPr>
          <p:cNvPr id="5" name="Picture 5" descr="A picture containing vector graphics&#10;&#10;Description generated with high confidence">
            <a:extLst>
              <a:ext uri="{FF2B5EF4-FFF2-40B4-BE49-F238E27FC236}">
                <a16:creationId xmlns:a16="http://schemas.microsoft.com/office/drawing/2014/main" id="{0B0F4EC6-DE25-424D-A0F8-391FC4B513BA}"/>
              </a:ext>
            </a:extLst>
          </p:cNvPr>
          <p:cNvPicPr>
            <a:picLocks noChangeAspect="1"/>
          </p:cNvPicPr>
          <p:nvPr/>
        </p:nvPicPr>
        <p:blipFill>
          <a:blip r:embed="rId2"/>
          <a:stretch>
            <a:fillRect/>
          </a:stretch>
        </p:blipFill>
        <p:spPr>
          <a:xfrm>
            <a:off x="1179219" y="3746084"/>
            <a:ext cx="2823358" cy="2841445"/>
          </a:xfrm>
          <a:prstGeom prst="rect">
            <a:avLst/>
          </a:prstGeom>
        </p:spPr>
      </p:pic>
      <p:pic>
        <p:nvPicPr>
          <p:cNvPr id="7" name="Picture 3">
            <a:extLst>
              <a:ext uri="{FF2B5EF4-FFF2-40B4-BE49-F238E27FC236}">
                <a16:creationId xmlns:a16="http://schemas.microsoft.com/office/drawing/2014/main" id="{CE1567DF-EACA-4F2B-A995-E568A11AD467}"/>
              </a:ext>
            </a:extLst>
          </p:cNvPr>
          <p:cNvPicPr>
            <a:picLocks noChangeAspect="1"/>
          </p:cNvPicPr>
          <p:nvPr/>
        </p:nvPicPr>
        <p:blipFill>
          <a:blip r:embed="rId3"/>
          <a:stretch>
            <a:fillRect/>
          </a:stretch>
        </p:blipFill>
        <p:spPr>
          <a:xfrm>
            <a:off x="10415006" y="96972"/>
            <a:ext cx="1662224" cy="582168"/>
          </a:xfrm>
          <a:prstGeom prst="rect">
            <a:avLst/>
          </a:prstGeom>
        </p:spPr>
      </p:pic>
    </p:spTree>
    <p:extLst>
      <p:ext uri="{BB962C8B-B14F-4D97-AF65-F5344CB8AC3E}">
        <p14:creationId xmlns:p14="http://schemas.microsoft.com/office/powerpoint/2010/main" val="42834948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
        <p:cNvGrpSpPr/>
        <p:nvPr/>
      </p:nvGrpSpPr>
      <p:grpSpPr>
        <a:xfrm>
          <a:off x="0" y="0"/>
          <a:ext cx="0" cy="0"/>
          <a:chOff x="0" y="0"/>
          <a:chExt cx="0" cy="0"/>
        </a:xfrm>
      </p:grpSpPr>
      <p:pic>
        <p:nvPicPr>
          <p:cNvPr id="19" name="Picture 19" descr="A screenshot of a cell phone&#10;&#10;Description generated with high confidence">
            <a:extLst>
              <a:ext uri="{FF2B5EF4-FFF2-40B4-BE49-F238E27FC236}">
                <a16:creationId xmlns:a16="http://schemas.microsoft.com/office/drawing/2014/main" id="{21010F3D-6EA7-46BF-B549-48D8D74DE62A}"/>
              </a:ext>
            </a:extLst>
          </p:cNvPr>
          <p:cNvPicPr>
            <a:picLocks noChangeAspect="1"/>
          </p:cNvPicPr>
          <p:nvPr/>
        </p:nvPicPr>
        <p:blipFill>
          <a:blip r:embed="rId3"/>
          <a:stretch>
            <a:fillRect/>
          </a:stretch>
        </p:blipFill>
        <p:spPr>
          <a:xfrm>
            <a:off x="2495338" y="649582"/>
            <a:ext cx="7257769" cy="5605874"/>
          </a:xfrm>
          <a:prstGeom prst="rect">
            <a:avLst/>
          </a:prstGeom>
        </p:spPr>
      </p:pic>
      <p:pic>
        <p:nvPicPr>
          <p:cNvPr id="2" name="Picture 3">
            <a:extLst>
              <a:ext uri="{FF2B5EF4-FFF2-40B4-BE49-F238E27FC236}">
                <a16:creationId xmlns:a16="http://schemas.microsoft.com/office/drawing/2014/main" id="{AD7C8CB9-79A1-4D2F-AFE7-AC83151DC6EE}"/>
              </a:ext>
            </a:extLst>
          </p:cNvPr>
          <p:cNvPicPr>
            <a:picLocks noChangeAspect="1"/>
          </p:cNvPicPr>
          <p:nvPr/>
        </p:nvPicPr>
        <p:blipFill>
          <a:blip r:embed="rId4"/>
          <a:stretch>
            <a:fillRect/>
          </a:stretch>
        </p:blipFill>
        <p:spPr>
          <a:xfrm>
            <a:off x="10415006" y="96972"/>
            <a:ext cx="1662224" cy="582168"/>
          </a:xfrm>
          <a:prstGeom prst="rect">
            <a:avLst/>
          </a:prstGeom>
        </p:spPr>
      </p:pic>
    </p:spTree>
    <p:extLst>
      <p:ext uri="{BB962C8B-B14F-4D97-AF65-F5344CB8AC3E}">
        <p14:creationId xmlns:p14="http://schemas.microsoft.com/office/powerpoint/2010/main" val="1229971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B2944-B6D8-4B60-B59B-02121C0B0AAB}"/>
              </a:ext>
            </a:extLst>
          </p:cNvPr>
          <p:cNvSpPr>
            <a:spLocks noGrp="1"/>
          </p:cNvSpPr>
          <p:nvPr>
            <p:ph type="title"/>
          </p:nvPr>
        </p:nvSpPr>
        <p:spPr/>
        <p:txBody>
          <a:bodyPr/>
          <a:lstStyle/>
          <a:p>
            <a:pPr algn="ctr"/>
            <a:r>
              <a:rPr lang="en-US"/>
              <a:t>It all began in 2014...</a:t>
            </a:r>
          </a:p>
        </p:txBody>
      </p:sp>
      <p:sp>
        <p:nvSpPr>
          <p:cNvPr id="3" name="Content Placeholder 2">
            <a:extLst>
              <a:ext uri="{FF2B5EF4-FFF2-40B4-BE49-F238E27FC236}">
                <a16:creationId xmlns:a16="http://schemas.microsoft.com/office/drawing/2014/main" id="{7EDB3655-CD96-4941-A9B8-E32CBF676015}"/>
              </a:ext>
            </a:extLst>
          </p:cNvPr>
          <p:cNvSpPr>
            <a:spLocks noGrp="1"/>
          </p:cNvSpPr>
          <p:nvPr>
            <p:ph idx="1"/>
          </p:nvPr>
        </p:nvSpPr>
        <p:spPr>
          <a:xfrm>
            <a:off x="1190625" y="2024692"/>
            <a:ext cx="10578859" cy="3661733"/>
          </a:xfrm>
          <a:solidFill>
            <a:schemeClr val="tx2">
              <a:lumMod val="25000"/>
              <a:lumOff val="75000"/>
            </a:schemeClr>
          </a:solidFill>
        </p:spPr>
        <p:txBody>
          <a:bodyPr vert="horz" lIns="91440" tIns="45720" rIns="91440" bIns="45720" rtlCol="0" anchor="t">
            <a:normAutofit/>
          </a:bodyPr>
          <a:lstStyle/>
          <a:p>
            <a:pPr marL="383540" indent="-383540"/>
            <a:endParaRPr lang="en-US" i="0">
              <a:latin typeface="Arial"/>
              <a:cs typeface="Arial"/>
            </a:endParaRPr>
          </a:p>
          <a:p>
            <a:pPr marL="0" indent="0">
              <a:buNone/>
            </a:pPr>
            <a:endParaRPr lang="en-US">
              <a:latin typeface="Arial"/>
              <a:cs typeface="Arial"/>
            </a:endParaRPr>
          </a:p>
          <a:p>
            <a:pPr lvl="1" indent="-383540"/>
            <a:r>
              <a:rPr lang="en-US" i="0">
                <a:latin typeface="Arial"/>
                <a:cs typeface="Arial"/>
              </a:rPr>
              <a:t>Measured and reported ROSC only</a:t>
            </a:r>
          </a:p>
          <a:p>
            <a:pPr lvl="1" indent="-383540"/>
            <a:r>
              <a:rPr lang="en-US" i="0">
                <a:latin typeface="Arial"/>
                <a:cs typeface="Arial"/>
              </a:rPr>
              <a:t>High variability in execution of resuscitative efforts</a:t>
            </a:r>
          </a:p>
          <a:p>
            <a:pPr lvl="1" indent="-383540"/>
            <a:r>
              <a:rPr lang="en-US" i="0">
                <a:latin typeface="Arial"/>
                <a:cs typeface="Arial"/>
              </a:rPr>
              <a:t>No focused resources, training, education, or data collection</a:t>
            </a:r>
          </a:p>
          <a:p>
            <a:pPr lvl="1" indent="-383540"/>
            <a:r>
              <a:rPr lang="en-US" i="0">
                <a:latin typeface="Arial"/>
                <a:cs typeface="Arial"/>
              </a:rPr>
              <a:t>Concerted effort of how we can do better...</a:t>
            </a:r>
          </a:p>
          <a:p>
            <a:pPr lvl="1" indent="-383540"/>
            <a:endParaRPr lang="en-US" i="0"/>
          </a:p>
          <a:p>
            <a:pPr marL="383540" indent="-383540"/>
            <a:endParaRPr lang="en-US"/>
          </a:p>
        </p:txBody>
      </p:sp>
      <p:pic>
        <p:nvPicPr>
          <p:cNvPr id="7" name="Picture 3" descr="A close up of a logo&#10;&#10;Description generated with high confidence">
            <a:extLst>
              <a:ext uri="{FF2B5EF4-FFF2-40B4-BE49-F238E27FC236}">
                <a16:creationId xmlns:a16="http://schemas.microsoft.com/office/drawing/2014/main" id="{C0B8054F-ED38-4199-8409-D940A37C70D7}"/>
              </a:ext>
            </a:extLst>
          </p:cNvPr>
          <p:cNvPicPr>
            <a:picLocks noChangeAspect="1"/>
          </p:cNvPicPr>
          <p:nvPr/>
        </p:nvPicPr>
        <p:blipFill>
          <a:blip r:embed="rId3"/>
          <a:stretch>
            <a:fillRect/>
          </a:stretch>
        </p:blipFill>
        <p:spPr>
          <a:xfrm>
            <a:off x="10415006" y="96972"/>
            <a:ext cx="1662224" cy="582168"/>
          </a:xfrm>
          <a:prstGeom prst="rect">
            <a:avLst/>
          </a:prstGeom>
        </p:spPr>
      </p:pic>
    </p:spTree>
    <p:extLst>
      <p:ext uri="{BB962C8B-B14F-4D97-AF65-F5344CB8AC3E}">
        <p14:creationId xmlns:p14="http://schemas.microsoft.com/office/powerpoint/2010/main" val="3220635759"/>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B2944-B6D8-4B60-B59B-02121C0B0AAB}"/>
              </a:ext>
            </a:extLst>
          </p:cNvPr>
          <p:cNvSpPr>
            <a:spLocks noGrp="1"/>
          </p:cNvSpPr>
          <p:nvPr>
            <p:ph type="title"/>
          </p:nvPr>
        </p:nvSpPr>
        <p:spPr/>
        <p:txBody>
          <a:bodyPr/>
          <a:lstStyle/>
          <a:p>
            <a:pPr algn="ctr"/>
            <a:r>
              <a:rPr lang="en-US"/>
              <a:t>Timeline—where we started</a:t>
            </a:r>
          </a:p>
        </p:txBody>
      </p:sp>
      <p:sp>
        <p:nvSpPr>
          <p:cNvPr id="3" name="Content Placeholder 2">
            <a:extLst>
              <a:ext uri="{FF2B5EF4-FFF2-40B4-BE49-F238E27FC236}">
                <a16:creationId xmlns:a16="http://schemas.microsoft.com/office/drawing/2014/main" id="{7EDB3655-CD96-4941-A9B8-E32CBF676015}"/>
              </a:ext>
            </a:extLst>
          </p:cNvPr>
          <p:cNvSpPr>
            <a:spLocks noGrp="1"/>
          </p:cNvSpPr>
          <p:nvPr>
            <p:ph idx="1"/>
          </p:nvPr>
        </p:nvSpPr>
        <p:spPr>
          <a:xfrm>
            <a:off x="1190625" y="2024692"/>
            <a:ext cx="10612725" cy="4203599"/>
          </a:xfrm>
          <a:solidFill>
            <a:schemeClr val="tx2">
              <a:lumMod val="25000"/>
              <a:lumOff val="75000"/>
            </a:schemeClr>
          </a:solidFill>
        </p:spPr>
        <p:txBody>
          <a:bodyPr vert="horz" lIns="91440" tIns="45720" rIns="91440" bIns="45720" rtlCol="0" anchor="t">
            <a:normAutofit fontScale="92500" lnSpcReduction="20000"/>
          </a:bodyPr>
          <a:lstStyle/>
          <a:p>
            <a:pPr marL="383540" indent="-383540"/>
            <a:r>
              <a:rPr lang="en-US" sz="2400" dirty="0">
                <a:latin typeface="Arial"/>
                <a:cs typeface="Arial"/>
              </a:rPr>
              <a:t>Mechanical CPR (Lucas device) deployed- November 2014</a:t>
            </a:r>
          </a:p>
          <a:p>
            <a:pPr marL="383540" indent="-383540"/>
            <a:r>
              <a:rPr lang="en-US" sz="2400" dirty="0">
                <a:latin typeface="Arial"/>
                <a:cs typeface="Arial"/>
              </a:rPr>
              <a:t>CARES Registry - December 2014</a:t>
            </a:r>
          </a:p>
          <a:p>
            <a:pPr marL="383540" indent="-383540"/>
            <a:r>
              <a:rPr lang="en-US" sz="2400" dirty="0">
                <a:latin typeface="Arial"/>
                <a:cs typeface="Arial"/>
              </a:rPr>
              <a:t>Zoll Monitor X Series deployed- December 2015</a:t>
            </a:r>
          </a:p>
          <a:p>
            <a:pPr marL="383540" indent="-383540"/>
            <a:r>
              <a:rPr lang="en-US" sz="2400" dirty="0">
                <a:latin typeface="Arial"/>
                <a:cs typeface="Arial"/>
              </a:rPr>
              <a:t>Take Heart America Workshop- March 2016</a:t>
            </a:r>
          </a:p>
          <a:p>
            <a:pPr marL="383540" indent="-383540"/>
            <a:r>
              <a:rPr lang="en-US" sz="2400" dirty="0">
                <a:latin typeface="Arial"/>
                <a:cs typeface="Arial"/>
              </a:rPr>
              <a:t>100% Case Review on all cardiac arrest cases- AMT East- April 2016</a:t>
            </a:r>
          </a:p>
          <a:p>
            <a:pPr marL="383540" indent="-383540"/>
            <a:r>
              <a:rPr lang="en-US" sz="2400" dirty="0" err="1">
                <a:latin typeface="Arial"/>
                <a:cs typeface="Arial"/>
              </a:rPr>
              <a:t>ResQPod</a:t>
            </a:r>
            <a:r>
              <a:rPr lang="en-US" sz="2400" dirty="0">
                <a:latin typeface="Arial"/>
                <a:cs typeface="Arial"/>
              </a:rPr>
              <a:t> Implementation- June 2016</a:t>
            </a:r>
          </a:p>
          <a:p>
            <a:pPr marL="383540" indent="-383540"/>
            <a:r>
              <a:rPr lang="en-US" sz="2400" dirty="0">
                <a:latin typeface="Arial"/>
                <a:cs typeface="Arial"/>
              </a:rPr>
              <a:t>PulsePoint Launch- July 2016</a:t>
            </a:r>
          </a:p>
          <a:p>
            <a:pPr marL="383540" indent="-383540"/>
            <a:r>
              <a:rPr lang="en-US" sz="2400" dirty="0">
                <a:latin typeface="Arial"/>
                <a:cs typeface="Arial"/>
              </a:rPr>
              <a:t>Comprehensive Case Analysis</a:t>
            </a:r>
          </a:p>
          <a:p>
            <a:pPr lvl="1" indent="-383540"/>
            <a:r>
              <a:rPr lang="en-US" i="1" dirty="0">
                <a:latin typeface="Arial"/>
                <a:cs typeface="Arial"/>
              </a:rPr>
              <a:t>Analyzing 152 standardized data points per event- January 2017</a:t>
            </a:r>
            <a:endParaRPr lang="en-US" i="0">
              <a:latin typeface="Arial"/>
              <a:cs typeface="Arial"/>
            </a:endParaRPr>
          </a:p>
          <a:p>
            <a:pPr marL="383540" indent="-383540"/>
            <a:r>
              <a:rPr lang="en-US" sz="2400" dirty="0">
                <a:latin typeface="Arial"/>
                <a:cs typeface="Arial"/>
              </a:rPr>
              <a:t>Take Heart America Workshop- June 2017</a:t>
            </a:r>
          </a:p>
          <a:p>
            <a:pPr marL="383540" indent="-383540"/>
            <a:r>
              <a:rPr lang="en-US" sz="2400" dirty="0" err="1">
                <a:latin typeface="Arial"/>
                <a:cs typeface="Arial"/>
              </a:rPr>
              <a:t>ResQCPR</a:t>
            </a:r>
            <a:r>
              <a:rPr lang="en-US" sz="2400" dirty="0">
                <a:latin typeface="Arial"/>
                <a:cs typeface="Arial"/>
              </a:rPr>
              <a:t> Implementation- June 2018</a:t>
            </a:r>
          </a:p>
          <a:p>
            <a:pPr lvl="1" indent="-383540"/>
            <a:endParaRPr lang="en-US">
              <a:latin typeface="Arial"/>
              <a:cs typeface="Arial"/>
            </a:endParaRPr>
          </a:p>
          <a:p>
            <a:pPr marL="0" indent="0">
              <a:buNone/>
            </a:pPr>
            <a:endParaRPr lang="en-US">
              <a:latin typeface="Arial"/>
              <a:cs typeface="Arial"/>
            </a:endParaRPr>
          </a:p>
          <a:p>
            <a:pPr lvl="1" indent="-383540"/>
            <a:endParaRPr lang="en-US" i="0">
              <a:latin typeface="Arial"/>
              <a:cs typeface="Arial"/>
            </a:endParaRPr>
          </a:p>
          <a:p>
            <a:pPr lvl="1" indent="-383540"/>
            <a:endParaRPr lang="en-US" i="0"/>
          </a:p>
          <a:p>
            <a:pPr marL="383540" indent="-383540"/>
            <a:endParaRPr lang="en-US"/>
          </a:p>
        </p:txBody>
      </p:sp>
      <p:pic>
        <p:nvPicPr>
          <p:cNvPr id="7" name="Picture 3" descr="A close up of a logo&#10;&#10;Description generated with high confidence">
            <a:extLst>
              <a:ext uri="{FF2B5EF4-FFF2-40B4-BE49-F238E27FC236}">
                <a16:creationId xmlns:a16="http://schemas.microsoft.com/office/drawing/2014/main" id="{C0B8054F-ED38-4199-8409-D940A37C70D7}"/>
              </a:ext>
            </a:extLst>
          </p:cNvPr>
          <p:cNvPicPr>
            <a:picLocks noChangeAspect="1"/>
          </p:cNvPicPr>
          <p:nvPr/>
        </p:nvPicPr>
        <p:blipFill>
          <a:blip r:embed="rId3"/>
          <a:stretch>
            <a:fillRect/>
          </a:stretch>
        </p:blipFill>
        <p:spPr>
          <a:xfrm>
            <a:off x="10415006" y="96972"/>
            <a:ext cx="1662224" cy="582168"/>
          </a:xfrm>
          <a:prstGeom prst="rect">
            <a:avLst/>
          </a:prstGeom>
        </p:spPr>
      </p:pic>
    </p:spTree>
    <p:extLst>
      <p:ext uri="{BB962C8B-B14F-4D97-AF65-F5344CB8AC3E}">
        <p14:creationId xmlns:p14="http://schemas.microsoft.com/office/powerpoint/2010/main" val="1319896524"/>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58FB2-98EC-432C-AF6E-E5EBAD1A3680}"/>
              </a:ext>
            </a:extLst>
          </p:cNvPr>
          <p:cNvSpPr>
            <a:spLocks noGrp="1"/>
          </p:cNvSpPr>
          <p:nvPr>
            <p:ph type="title"/>
          </p:nvPr>
        </p:nvSpPr>
        <p:spPr/>
        <p:txBody>
          <a:bodyPr/>
          <a:lstStyle/>
          <a:p>
            <a:pPr algn="ctr"/>
            <a:r>
              <a:rPr lang="en-US"/>
              <a:t>Timeline—where we are today</a:t>
            </a:r>
          </a:p>
        </p:txBody>
      </p:sp>
      <p:sp>
        <p:nvSpPr>
          <p:cNvPr id="3" name="Content Placeholder 2">
            <a:extLst>
              <a:ext uri="{FF2B5EF4-FFF2-40B4-BE49-F238E27FC236}">
                <a16:creationId xmlns:a16="http://schemas.microsoft.com/office/drawing/2014/main" id="{A1976741-DE19-4686-898C-0322F2970255}"/>
              </a:ext>
            </a:extLst>
          </p:cNvPr>
          <p:cNvSpPr>
            <a:spLocks noGrp="1"/>
          </p:cNvSpPr>
          <p:nvPr>
            <p:ph idx="1"/>
          </p:nvPr>
        </p:nvSpPr>
        <p:spPr>
          <a:xfrm>
            <a:off x="1371600" y="2181065"/>
            <a:ext cx="9601200" cy="3923687"/>
          </a:xfrm>
          <a:solidFill>
            <a:schemeClr val="tx2">
              <a:lumMod val="25000"/>
              <a:lumOff val="75000"/>
            </a:schemeClr>
          </a:solidFill>
        </p:spPr>
        <p:txBody>
          <a:bodyPr vert="horz" lIns="91440" tIns="45720" rIns="91440" bIns="45720" rtlCol="0" anchor="t">
            <a:normAutofit/>
          </a:bodyPr>
          <a:lstStyle/>
          <a:p>
            <a:pPr marL="383540" indent="-383540"/>
            <a:r>
              <a:rPr lang="en-US" sz="1800" dirty="0">
                <a:latin typeface="Arial"/>
                <a:cs typeface="Arial"/>
              </a:rPr>
              <a:t>Weekly Quality Improvement Meeting</a:t>
            </a:r>
          </a:p>
          <a:p>
            <a:pPr lvl="1" indent="-383540"/>
            <a:r>
              <a:rPr lang="en-US" sz="1800" i="0" dirty="0">
                <a:latin typeface="Arial"/>
                <a:cs typeface="Arial"/>
              </a:rPr>
              <a:t>Leadership of AMT</a:t>
            </a:r>
          </a:p>
          <a:p>
            <a:pPr lvl="1" indent="-383540"/>
            <a:r>
              <a:rPr lang="en-US" sz="1800" i="0" dirty="0">
                <a:latin typeface="Arial"/>
                <a:cs typeface="Arial"/>
              </a:rPr>
              <a:t>Leadership of Peoria Fire</a:t>
            </a:r>
          </a:p>
          <a:p>
            <a:pPr lvl="1" indent="-383540"/>
            <a:r>
              <a:rPr lang="en-US" sz="1800" i="0" dirty="0">
                <a:latin typeface="Arial"/>
                <a:cs typeface="Arial"/>
              </a:rPr>
              <a:t>Medical Director</a:t>
            </a:r>
          </a:p>
          <a:p>
            <a:pPr marL="383540" indent="-383540"/>
            <a:r>
              <a:rPr lang="en-US" sz="1800" dirty="0">
                <a:latin typeface="Arial"/>
                <a:cs typeface="Arial"/>
              </a:rPr>
              <a:t>Resuscitation academy- February 2018</a:t>
            </a:r>
            <a:endParaRPr lang="en-US" sz="1800" dirty="0">
              <a:cs typeface="Calibri"/>
            </a:endParaRPr>
          </a:p>
          <a:p>
            <a:pPr marL="383540" indent="-383540"/>
            <a:r>
              <a:rPr lang="en-US" sz="1800" dirty="0">
                <a:latin typeface="Arial"/>
                <a:cs typeface="Arial"/>
              </a:rPr>
              <a:t>Joint resuscitation academy with first responders- May 2018</a:t>
            </a:r>
            <a:endParaRPr lang="en-US" sz="1800" i="0" dirty="0">
              <a:latin typeface="Arial"/>
              <a:cs typeface="Arial"/>
            </a:endParaRPr>
          </a:p>
          <a:p>
            <a:pPr marL="383540" indent="-383540"/>
            <a:r>
              <a:rPr lang="en-US" sz="1800" dirty="0">
                <a:latin typeface="Arial"/>
                <a:cs typeface="Arial"/>
              </a:rPr>
              <a:t>First responder </a:t>
            </a:r>
            <a:r>
              <a:rPr lang="en-US" sz="1800" dirty="0" err="1">
                <a:latin typeface="Arial"/>
                <a:cs typeface="Arial"/>
              </a:rPr>
              <a:t>ResQCPR</a:t>
            </a:r>
            <a:r>
              <a:rPr lang="en-US" sz="1800" dirty="0">
                <a:latin typeface="Arial"/>
                <a:cs typeface="Arial"/>
              </a:rPr>
              <a:t> implementation- June 8, 2018</a:t>
            </a:r>
          </a:p>
          <a:p>
            <a:pPr marL="383540" indent="-383540"/>
            <a:r>
              <a:rPr lang="en-US" sz="1800" dirty="0">
                <a:latin typeface="Arial"/>
                <a:cs typeface="Arial"/>
              </a:rPr>
              <a:t>Positive feedback with recognition for strict adherence to protocol- July 2018</a:t>
            </a:r>
          </a:p>
          <a:p>
            <a:pPr marL="383540" indent="-383540"/>
            <a:r>
              <a:rPr lang="en-US" sz="1800" dirty="0">
                <a:latin typeface="Arial"/>
                <a:cs typeface="Arial"/>
              </a:rPr>
              <a:t>Monthly CE performance improvement plan- August 2018</a:t>
            </a:r>
          </a:p>
          <a:p>
            <a:pPr marL="383540" indent="-383540"/>
            <a:r>
              <a:rPr lang="en-US" sz="1800" dirty="0">
                <a:latin typeface="Arial"/>
                <a:cs typeface="Arial"/>
              </a:rPr>
              <a:t>Airway system (</a:t>
            </a:r>
            <a:r>
              <a:rPr lang="en-US" sz="1800" dirty="0" err="1">
                <a:latin typeface="Arial"/>
                <a:cs typeface="Arial"/>
              </a:rPr>
              <a:t>i</a:t>
            </a:r>
            <a:r>
              <a:rPr lang="en-US" sz="1800" dirty="0">
                <a:latin typeface="Arial"/>
                <a:cs typeface="Arial"/>
              </a:rPr>
              <a:t>-gel) protocol implementation- September 4, 2018</a:t>
            </a:r>
          </a:p>
          <a:p>
            <a:pPr marL="0" indent="0">
              <a:buNone/>
            </a:pPr>
            <a:endParaRPr lang="en-US" sz="2400" dirty="0">
              <a:latin typeface="Arial"/>
              <a:cs typeface="Arial"/>
            </a:endParaRPr>
          </a:p>
          <a:p>
            <a:pPr marL="383540" indent="-383540"/>
            <a:endParaRPr lang="en-US">
              <a:latin typeface="Arial"/>
              <a:cs typeface="Arial"/>
            </a:endParaRPr>
          </a:p>
        </p:txBody>
      </p:sp>
      <p:pic>
        <p:nvPicPr>
          <p:cNvPr id="5" name="Picture 3">
            <a:extLst>
              <a:ext uri="{FF2B5EF4-FFF2-40B4-BE49-F238E27FC236}">
                <a16:creationId xmlns:a16="http://schemas.microsoft.com/office/drawing/2014/main" id="{5A90CFA3-A5B7-4E0C-A140-98E79CEB427C}"/>
              </a:ext>
            </a:extLst>
          </p:cNvPr>
          <p:cNvPicPr>
            <a:picLocks noChangeAspect="1"/>
          </p:cNvPicPr>
          <p:nvPr/>
        </p:nvPicPr>
        <p:blipFill>
          <a:blip r:embed="rId3"/>
          <a:stretch>
            <a:fillRect/>
          </a:stretch>
        </p:blipFill>
        <p:spPr>
          <a:xfrm>
            <a:off x="10415006" y="96972"/>
            <a:ext cx="1662224" cy="582168"/>
          </a:xfrm>
          <a:prstGeom prst="rect">
            <a:avLst/>
          </a:prstGeom>
        </p:spPr>
      </p:pic>
    </p:spTree>
    <p:extLst>
      <p:ext uri="{BB962C8B-B14F-4D97-AF65-F5344CB8AC3E}">
        <p14:creationId xmlns:p14="http://schemas.microsoft.com/office/powerpoint/2010/main" val="335397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758A8-4DE4-44A1-9545-D517F4935E99}"/>
              </a:ext>
            </a:extLst>
          </p:cNvPr>
          <p:cNvSpPr>
            <a:spLocks noGrp="1"/>
          </p:cNvSpPr>
          <p:nvPr>
            <p:ph type="title"/>
          </p:nvPr>
        </p:nvSpPr>
        <p:spPr>
          <a:xfrm>
            <a:off x="1238693" y="1022498"/>
            <a:ext cx="10816975" cy="1485900"/>
          </a:xfrm>
        </p:spPr>
        <p:txBody>
          <a:bodyPr>
            <a:normAutofit/>
          </a:bodyPr>
          <a:lstStyle/>
          <a:p>
            <a:pPr algn="ctr"/>
            <a:r>
              <a:rPr lang="en-US">
                <a:ea typeface="+mj-lt"/>
                <a:cs typeface="+mj-lt"/>
              </a:rPr>
              <a:t>How do we measure success?</a:t>
            </a:r>
            <a:r>
              <a:rPr lang="en-US"/>
              <a:t> </a:t>
            </a:r>
            <a:br>
              <a:rPr lang="en-US"/>
            </a:br>
            <a:r>
              <a:rPr lang="en-US">
                <a:solidFill>
                  <a:srgbClr val="0070C0"/>
                </a:solidFill>
              </a:rPr>
              <a:t>CARES DATA</a:t>
            </a:r>
          </a:p>
        </p:txBody>
      </p:sp>
      <p:sp>
        <p:nvSpPr>
          <p:cNvPr id="4" name="Content Placeholder 3">
            <a:extLst>
              <a:ext uri="{FF2B5EF4-FFF2-40B4-BE49-F238E27FC236}">
                <a16:creationId xmlns:a16="http://schemas.microsoft.com/office/drawing/2014/main" id="{5EE1ED32-8D70-422C-9992-3938F09E09E2}"/>
              </a:ext>
            </a:extLst>
          </p:cNvPr>
          <p:cNvSpPr>
            <a:spLocks noGrp="1"/>
          </p:cNvSpPr>
          <p:nvPr>
            <p:ph sz="half" idx="2"/>
          </p:nvPr>
        </p:nvSpPr>
        <p:spPr>
          <a:xfrm>
            <a:off x="1017677" y="2646228"/>
            <a:ext cx="5221298" cy="3617060"/>
          </a:xfrm>
          <a:solidFill>
            <a:schemeClr val="tx2">
              <a:lumMod val="25000"/>
              <a:lumOff val="75000"/>
            </a:schemeClr>
          </a:solidFill>
        </p:spPr>
        <p:txBody>
          <a:bodyPr vert="horz" lIns="91440" tIns="45720" rIns="91440" bIns="45720" rtlCol="0" anchor="t">
            <a:normAutofit lnSpcReduction="10000"/>
          </a:bodyPr>
          <a:lstStyle/>
          <a:p>
            <a:pPr marL="0" indent="0">
              <a:buNone/>
            </a:pPr>
            <a:r>
              <a:rPr lang="en-US" sz="3000"/>
              <a:t>Measured Metrics</a:t>
            </a:r>
            <a:endParaRPr lang="en-US"/>
          </a:p>
          <a:p>
            <a:pPr marL="383540" indent="-383540"/>
            <a:r>
              <a:rPr lang="en-US"/>
              <a:t>Total arrests (Non-traumatic)</a:t>
            </a:r>
          </a:p>
          <a:p>
            <a:pPr marL="383540" indent="-383540"/>
            <a:r>
              <a:rPr lang="en-US"/>
              <a:t>Witnessed vs. unwitnessed arrests</a:t>
            </a:r>
          </a:p>
          <a:p>
            <a:pPr marL="383540" indent="-383540"/>
            <a:r>
              <a:rPr lang="en-US"/>
              <a:t>Underlying rhythm</a:t>
            </a:r>
          </a:p>
          <a:p>
            <a:pPr lvl="1" indent="-383540"/>
            <a:r>
              <a:rPr lang="en-US" i="0"/>
              <a:t>V-fib/V-tach</a:t>
            </a:r>
          </a:p>
          <a:p>
            <a:pPr lvl="1" indent="-383540"/>
            <a:r>
              <a:rPr lang="en-US" i="0"/>
              <a:t>Asystole</a:t>
            </a:r>
          </a:p>
          <a:p>
            <a:pPr lvl="1" indent="-383540"/>
            <a:r>
              <a:rPr lang="en-US" i="0"/>
              <a:t>Other underlying rhythms (PEA, AED unshockable )</a:t>
            </a:r>
          </a:p>
        </p:txBody>
      </p:sp>
      <p:sp>
        <p:nvSpPr>
          <p:cNvPr id="6" name="Content Placeholder 5">
            <a:extLst>
              <a:ext uri="{FF2B5EF4-FFF2-40B4-BE49-F238E27FC236}">
                <a16:creationId xmlns:a16="http://schemas.microsoft.com/office/drawing/2014/main" id="{9A4346CD-1590-4339-A8E0-3C807E710127}"/>
              </a:ext>
            </a:extLst>
          </p:cNvPr>
          <p:cNvSpPr>
            <a:spLocks noGrp="1"/>
          </p:cNvSpPr>
          <p:nvPr>
            <p:ph sz="quarter" idx="4"/>
          </p:nvPr>
        </p:nvSpPr>
        <p:spPr>
          <a:xfrm>
            <a:off x="6481349" y="2644986"/>
            <a:ext cx="5405603" cy="3584210"/>
          </a:xfrm>
          <a:solidFill>
            <a:schemeClr val="tx2">
              <a:lumMod val="25000"/>
              <a:lumOff val="75000"/>
            </a:schemeClr>
          </a:solidFill>
        </p:spPr>
        <p:txBody>
          <a:bodyPr vert="horz" lIns="91440" tIns="45720" rIns="91440" bIns="45720" rtlCol="0" anchor="t">
            <a:normAutofit lnSpcReduction="10000"/>
          </a:bodyPr>
          <a:lstStyle/>
          <a:p>
            <a:pPr marL="0" indent="0">
              <a:buNone/>
            </a:pPr>
            <a:r>
              <a:rPr lang="en-US" sz="3000"/>
              <a:t>Key Indicators</a:t>
            </a:r>
          </a:p>
          <a:p>
            <a:pPr marL="383540" indent="-383540"/>
            <a:r>
              <a:rPr lang="en-US"/>
              <a:t>Sustained ROSC in the field</a:t>
            </a:r>
          </a:p>
          <a:p>
            <a:pPr lvl="1" indent="-383540"/>
            <a:r>
              <a:rPr lang="en-US" i="0"/>
              <a:t>Sustained greater than 20 minutes</a:t>
            </a:r>
          </a:p>
          <a:p>
            <a:pPr lvl="1" indent="-383540"/>
            <a:r>
              <a:rPr lang="en-US" i="0"/>
              <a:t>Sustained at turnover of care</a:t>
            </a:r>
            <a:endParaRPr lang="en-US"/>
          </a:p>
          <a:p>
            <a:pPr marL="383540" indent="-383540"/>
            <a:r>
              <a:rPr lang="en-US"/>
              <a:t>Admitted to hospital</a:t>
            </a:r>
          </a:p>
          <a:p>
            <a:pPr marL="383540" indent="-383540"/>
            <a:r>
              <a:rPr lang="en-US"/>
              <a:t>Discharged alive</a:t>
            </a:r>
          </a:p>
          <a:p>
            <a:pPr lvl="1" indent="-383540"/>
            <a:r>
              <a:rPr lang="en-US" i="0"/>
              <a:t>CPC scores 1 or 2</a:t>
            </a:r>
          </a:p>
          <a:p>
            <a:pPr lvl="1" indent="-383540"/>
            <a:r>
              <a:rPr lang="en-US" i="0"/>
              <a:t>CPC scores 3 or 4</a:t>
            </a:r>
          </a:p>
        </p:txBody>
      </p:sp>
      <p:pic>
        <p:nvPicPr>
          <p:cNvPr id="8" name="Picture 3" descr="A close up of a logo&#10;&#10;Description generated with high confidence">
            <a:extLst>
              <a:ext uri="{FF2B5EF4-FFF2-40B4-BE49-F238E27FC236}">
                <a16:creationId xmlns:a16="http://schemas.microsoft.com/office/drawing/2014/main" id="{284F1765-FAD9-4513-9245-93DE9953440C}"/>
              </a:ext>
            </a:extLst>
          </p:cNvPr>
          <p:cNvPicPr>
            <a:picLocks noChangeAspect="1"/>
          </p:cNvPicPr>
          <p:nvPr/>
        </p:nvPicPr>
        <p:blipFill>
          <a:blip r:embed="rId3"/>
          <a:stretch>
            <a:fillRect/>
          </a:stretch>
        </p:blipFill>
        <p:spPr>
          <a:xfrm>
            <a:off x="10415006" y="96972"/>
            <a:ext cx="1662224" cy="582168"/>
          </a:xfrm>
          <a:prstGeom prst="rect">
            <a:avLst/>
          </a:prstGeom>
        </p:spPr>
      </p:pic>
    </p:spTree>
    <p:extLst>
      <p:ext uri="{BB962C8B-B14F-4D97-AF65-F5344CB8AC3E}">
        <p14:creationId xmlns:p14="http://schemas.microsoft.com/office/powerpoint/2010/main" val="184933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F357-35C8-4951-BB01-DAFD473D87D2}"/>
              </a:ext>
            </a:extLst>
          </p:cNvPr>
          <p:cNvSpPr>
            <a:spLocks noGrp="1"/>
          </p:cNvSpPr>
          <p:nvPr>
            <p:ph type="title"/>
          </p:nvPr>
        </p:nvSpPr>
        <p:spPr/>
        <p:txBody>
          <a:bodyPr/>
          <a:lstStyle/>
          <a:p>
            <a:pPr algn="ctr"/>
            <a:r>
              <a:rPr lang="en-US"/>
              <a:t>Detailed breakdown of events</a:t>
            </a:r>
          </a:p>
        </p:txBody>
      </p:sp>
      <p:sp>
        <p:nvSpPr>
          <p:cNvPr id="3" name="Content Placeholder 2">
            <a:extLst>
              <a:ext uri="{FF2B5EF4-FFF2-40B4-BE49-F238E27FC236}">
                <a16:creationId xmlns:a16="http://schemas.microsoft.com/office/drawing/2014/main" id="{DF87B208-14F3-4BB0-8B0A-FBFEF197DB91}"/>
              </a:ext>
            </a:extLst>
          </p:cNvPr>
          <p:cNvSpPr>
            <a:spLocks noGrp="1"/>
          </p:cNvSpPr>
          <p:nvPr>
            <p:ph sz="half" idx="1"/>
          </p:nvPr>
        </p:nvSpPr>
        <p:spPr>
          <a:xfrm>
            <a:off x="1371600" y="1806538"/>
            <a:ext cx="4721763" cy="4163603"/>
          </a:xfrm>
          <a:solidFill>
            <a:schemeClr val="tx2">
              <a:lumMod val="25000"/>
              <a:lumOff val="75000"/>
            </a:schemeClr>
          </a:solidFill>
        </p:spPr>
        <p:txBody>
          <a:bodyPr vert="horz" lIns="91440" tIns="45720" rIns="91440" bIns="45720" rtlCol="0" anchor="t">
            <a:noAutofit/>
          </a:bodyPr>
          <a:lstStyle/>
          <a:p>
            <a:pPr marL="0" indent="0">
              <a:buNone/>
            </a:pPr>
            <a:r>
              <a:rPr lang="en-US" sz="3000"/>
              <a:t>Witnessed Arrests</a:t>
            </a:r>
          </a:p>
          <a:p>
            <a:pPr marL="530860" lvl="1" indent="0">
              <a:buNone/>
            </a:pPr>
            <a:r>
              <a:rPr lang="en-US" sz="3000" i="0" u="sng"/>
              <a:t>Bystander</a:t>
            </a:r>
            <a:endParaRPr lang="en-US" sz="3000" u="sng"/>
          </a:p>
          <a:p>
            <a:pPr lvl="2" indent="-383540"/>
            <a:r>
              <a:rPr lang="en-US" sz="2000">
                <a:solidFill>
                  <a:srgbClr val="FF0000"/>
                </a:solidFill>
              </a:rPr>
              <a:t>V-fib/V-tach</a:t>
            </a:r>
          </a:p>
          <a:p>
            <a:pPr lvl="2" indent="-383540"/>
            <a:r>
              <a:rPr lang="en-US" sz="2000"/>
              <a:t>Asystole</a:t>
            </a:r>
          </a:p>
          <a:p>
            <a:pPr lvl="2" indent="-383540"/>
            <a:r>
              <a:rPr lang="en-US" sz="2000"/>
              <a:t>Other rhythms (mostly PEA)</a:t>
            </a:r>
            <a:endParaRPr lang="en-US" sz="2000" i="0"/>
          </a:p>
          <a:p>
            <a:pPr marL="530860" lvl="1" indent="0">
              <a:buNone/>
            </a:pPr>
            <a:r>
              <a:rPr lang="en-US" sz="3000" i="0" u="sng"/>
              <a:t>EMS Provider</a:t>
            </a:r>
          </a:p>
          <a:p>
            <a:pPr lvl="2" indent="-383540"/>
            <a:r>
              <a:rPr lang="en-US" sz="2000">
                <a:solidFill>
                  <a:srgbClr val="FF0000"/>
                </a:solidFill>
              </a:rPr>
              <a:t>V-fib/V-tach</a:t>
            </a:r>
          </a:p>
          <a:p>
            <a:pPr lvl="2" indent="-383540"/>
            <a:r>
              <a:rPr lang="en-US" sz="2000"/>
              <a:t>Asystole</a:t>
            </a:r>
          </a:p>
          <a:p>
            <a:pPr lvl="2" indent="-383540"/>
            <a:r>
              <a:rPr lang="en-US" sz="2000"/>
              <a:t>Other rhythms (mostly PEA)</a:t>
            </a:r>
          </a:p>
        </p:txBody>
      </p:sp>
      <p:sp>
        <p:nvSpPr>
          <p:cNvPr id="4" name="Content Placeholder 3">
            <a:extLst>
              <a:ext uri="{FF2B5EF4-FFF2-40B4-BE49-F238E27FC236}">
                <a16:creationId xmlns:a16="http://schemas.microsoft.com/office/drawing/2014/main" id="{5F53EE90-9F33-466B-A6CB-A429547C5880}"/>
              </a:ext>
            </a:extLst>
          </p:cNvPr>
          <p:cNvSpPr>
            <a:spLocks noGrp="1"/>
          </p:cNvSpPr>
          <p:nvPr>
            <p:ph sz="half" idx="2"/>
          </p:nvPr>
        </p:nvSpPr>
        <p:spPr>
          <a:xfrm>
            <a:off x="6525403" y="1840785"/>
            <a:ext cx="4447786" cy="3581401"/>
          </a:xfrm>
          <a:solidFill>
            <a:schemeClr val="tx2">
              <a:lumMod val="25000"/>
              <a:lumOff val="75000"/>
            </a:schemeClr>
          </a:solidFill>
        </p:spPr>
        <p:txBody>
          <a:bodyPr vert="horz" lIns="91440" tIns="45720" rIns="91440" bIns="45720" rtlCol="0" anchor="t">
            <a:normAutofit/>
          </a:bodyPr>
          <a:lstStyle/>
          <a:p>
            <a:pPr marL="0" indent="0">
              <a:buNone/>
            </a:pPr>
            <a:r>
              <a:rPr lang="en-US" sz="3000"/>
              <a:t>V-fib/V-tach</a:t>
            </a:r>
          </a:p>
          <a:p>
            <a:pPr lvl="1" indent="-383540"/>
            <a:r>
              <a:rPr lang="en-US" i="0"/>
              <a:t>Shockable rhythms</a:t>
            </a:r>
          </a:p>
          <a:p>
            <a:pPr lvl="1" indent="-383540"/>
            <a:r>
              <a:rPr lang="en-US" i="0"/>
              <a:t>"</a:t>
            </a:r>
            <a:r>
              <a:rPr lang="en-US" i="0" err="1"/>
              <a:t>Utstein</a:t>
            </a:r>
            <a:r>
              <a:rPr lang="en-US" i="0"/>
              <a:t> criteria"</a:t>
            </a:r>
          </a:p>
          <a:p>
            <a:pPr lvl="1" indent="-383540"/>
            <a:r>
              <a:rPr lang="en-US" i="0"/>
              <a:t>Benchmark</a:t>
            </a:r>
          </a:p>
        </p:txBody>
      </p:sp>
      <p:pic>
        <p:nvPicPr>
          <p:cNvPr id="8" name="Picture 3" descr="A close up of a logo&#10;&#10;Description generated with high confidence">
            <a:extLst>
              <a:ext uri="{FF2B5EF4-FFF2-40B4-BE49-F238E27FC236}">
                <a16:creationId xmlns:a16="http://schemas.microsoft.com/office/drawing/2014/main" id="{0B3DF259-8D9E-49BD-A92E-FDF50178077F}"/>
              </a:ext>
            </a:extLst>
          </p:cNvPr>
          <p:cNvPicPr>
            <a:picLocks noChangeAspect="1"/>
          </p:cNvPicPr>
          <p:nvPr/>
        </p:nvPicPr>
        <p:blipFill>
          <a:blip r:embed="rId3"/>
          <a:stretch>
            <a:fillRect/>
          </a:stretch>
        </p:blipFill>
        <p:spPr>
          <a:xfrm>
            <a:off x="10415006" y="96972"/>
            <a:ext cx="1662224" cy="582168"/>
          </a:xfrm>
          <a:prstGeom prst="rect">
            <a:avLst/>
          </a:prstGeom>
        </p:spPr>
      </p:pic>
    </p:spTree>
    <p:extLst>
      <p:ext uri="{BB962C8B-B14F-4D97-AF65-F5344CB8AC3E}">
        <p14:creationId xmlns:p14="http://schemas.microsoft.com/office/powerpoint/2010/main" val="408450382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7A89-9B5F-4BB1-81B2-49180C73BB01}"/>
              </a:ext>
            </a:extLst>
          </p:cNvPr>
          <p:cNvSpPr>
            <a:spLocks noGrp="1"/>
          </p:cNvSpPr>
          <p:nvPr>
            <p:ph type="title"/>
          </p:nvPr>
        </p:nvSpPr>
        <p:spPr>
          <a:xfrm>
            <a:off x="2763078" y="934278"/>
            <a:ext cx="9601200" cy="1485900"/>
          </a:xfrm>
        </p:spPr>
        <p:txBody>
          <a:bodyPr/>
          <a:lstStyle/>
          <a:p>
            <a:r>
              <a:rPr lang="en-US" err="1"/>
              <a:t>Utstein</a:t>
            </a:r>
            <a:r>
              <a:rPr lang="en-US"/>
              <a:t> Survival Report: 2018</a:t>
            </a:r>
          </a:p>
        </p:txBody>
      </p:sp>
      <p:sp>
        <p:nvSpPr>
          <p:cNvPr id="3" name="TextBox 2">
            <a:extLst>
              <a:ext uri="{FF2B5EF4-FFF2-40B4-BE49-F238E27FC236}">
                <a16:creationId xmlns:a16="http://schemas.microsoft.com/office/drawing/2014/main" id="{9FF513AE-4202-44CB-B0E5-2FCD0AE93EFA}"/>
              </a:ext>
            </a:extLst>
          </p:cNvPr>
          <p:cNvSpPr txBox="1"/>
          <p:nvPr/>
        </p:nvSpPr>
        <p:spPr>
          <a:xfrm>
            <a:off x="1320248" y="2206487"/>
            <a:ext cx="10785612" cy="304698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2400">
                <a:latin typeface="Calibri"/>
                <a:cs typeface="Arial"/>
              </a:rPr>
              <a:t>Total lives saved in 2018 = 30 (19 in Peoria)​</a:t>
            </a:r>
          </a:p>
          <a:p>
            <a:pPr lvl="1">
              <a:buChar char="•"/>
            </a:pPr>
            <a:r>
              <a:rPr lang="en-US" sz="2400">
                <a:latin typeface="Calibri"/>
                <a:cs typeface="Arial"/>
              </a:rPr>
              <a:t>CPC score of 1 or 2: 28 (17 in Peoria)​</a:t>
            </a:r>
          </a:p>
          <a:p>
            <a:pPr lvl="1">
              <a:buChar char="•"/>
            </a:pPr>
            <a:r>
              <a:rPr lang="en-US" sz="2400">
                <a:latin typeface="Calibri"/>
                <a:cs typeface="Arial"/>
              </a:rPr>
              <a:t>CPC score of 3 or 4: 2 (2 in Peoria)​</a:t>
            </a:r>
          </a:p>
          <a:p>
            <a:pPr>
              <a:buChar char="•"/>
            </a:pPr>
            <a:r>
              <a:rPr lang="en-US" sz="2400">
                <a:latin typeface="Calibri"/>
                <a:cs typeface="Arial"/>
              </a:rPr>
              <a:t>Peoria data from January 1, 2018-December 31, 2018​</a:t>
            </a:r>
          </a:p>
          <a:p>
            <a:pPr lvl="1">
              <a:buChar char="•"/>
            </a:pPr>
            <a:r>
              <a:rPr lang="en-US" sz="2400">
                <a:latin typeface="Calibri"/>
                <a:cs typeface="Arial"/>
              </a:rPr>
              <a:t>Survival rate of unwitnessed cardiac arrests: 4.2% (n=3/72)​</a:t>
            </a:r>
          </a:p>
          <a:p>
            <a:pPr lvl="1">
              <a:buChar char="•"/>
            </a:pPr>
            <a:r>
              <a:rPr lang="en-US" sz="2400">
                <a:latin typeface="Calibri"/>
                <a:cs typeface="Arial"/>
              </a:rPr>
              <a:t>Survival rate of bystander witnessed cardiac arrests: 31.7% (n=13/41)​</a:t>
            </a:r>
          </a:p>
          <a:p>
            <a:pPr lvl="1">
              <a:buChar char="•"/>
            </a:pPr>
            <a:r>
              <a:rPr lang="en-US" sz="2400">
                <a:latin typeface="Calibri"/>
                <a:cs typeface="Arial"/>
              </a:rPr>
              <a:t>Survival rate of </a:t>
            </a:r>
            <a:r>
              <a:rPr lang="en-US" sz="2400" err="1">
                <a:latin typeface="Calibri"/>
                <a:cs typeface="Arial"/>
              </a:rPr>
              <a:t>Utstein</a:t>
            </a:r>
            <a:r>
              <a:rPr lang="en-US" sz="2400">
                <a:latin typeface="Calibri"/>
                <a:cs typeface="Arial"/>
              </a:rPr>
              <a:t> patients: 68.8% (n=11/16) </a:t>
            </a:r>
            <a:endParaRPr lang="en-US" sz="2400" i="1">
              <a:latin typeface="Calibri"/>
              <a:cs typeface="Arial"/>
            </a:endParaRPr>
          </a:p>
          <a:p>
            <a:pPr lvl="1">
              <a:buChar char="•"/>
            </a:pPr>
            <a:r>
              <a:rPr lang="en-US" sz="2400">
                <a:solidFill>
                  <a:srgbClr val="FF0000"/>
                </a:solidFill>
                <a:highlight>
                  <a:srgbClr val="FFFF00"/>
                </a:highlight>
                <a:latin typeface="Calibri"/>
                <a:cs typeface="Arial"/>
              </a:rPr>
              <a:t>Survival rate of </a:t>
            </a:r>
            <a:r>
              <a:rPr lang="en-US" sz="2400" err="1">
                <a:solidFill>
                  <a:srgbClr val="FF0000"/>
                </a:solidFill>
                <a:highlight>
                  <a:srgbClr val="FFFF00"/>
                </a:highlight>
                <a:latin typeface="Calibri"/>
                <a:cs typeface="Arial"/>
              </a:rPr>
              <a:t>Utstein</a:t>
            </a:r>
            <a:r>
              <a:rPr lang="en-US" sz="2400">
                <a:solidFill>
                  <a:srgbClr val="FF0000"/>
                </a:solidFill>
                <a:highlight>
                  <a:srgbClr val="FFFF00"/>
                </a:highlight>
                <a:latin typeface="Calibri"/>
                <a:cs typeface="Arial"/>
              </a:rPr>
              <a:t> bystander patients: 87.5% (n=7/8)</a:t>
            </a:r>
            <a:r>
              <a:rPr lang="en-US" sz="2400">
                <a:latin typeface="Calibri"/>
                <a:cs typeface="Arial"/>
              </a:rPr>
              <a:t> </a:t>
            </a:r>
            <a:endParaRPr lang="en-US" i="1">
              <a:latin typeface="Calibri"/>
              <a:cs typeface="Arial"/>
            </a:endParaRPr>
          </a:p>
        </p:txBody>
      </p:sp>
      <p:pic>
        <p:nvPicPr>
          <p:cNvPr id="4" name="Picture 4">
            <a:extLst>
              <a:ext uri="{FF2B5EF4-FFF2-40B4-BE49-F238E27FC236}">
                <a16:creationId xmlns:a16="http://schemas.microsoft.com/office/drawing/2014/main" id="{EF3A3D1E-A060-42B2-80E0-00E87567AB1E}"/>
              </a:ext>
            </a:extLst>
          </p:cNvPr>
          <p:cNvPicPr>
            <a:picLocks noChangeAspect="1"/>
          </p:cNvPicPr>
          <p:nvPr/>
        </p:nvPicPr>
        <p:blipFill>
          <a:blip r:embed="rId2"/>
          <a:stretch>
            <a:fillRect/>
          </a:stretch>
        </p:blipFill>
        <p:spPr>
          <a:xfrm>
            <a:off x="10314954" y="98771"/>
            <a:ext cx="1666875" cy="581025"/>
          </a:xfrm>
          <a:prstGeom prst="rect">
            <a:avLst/>
          </a:prstGeom>
        </p:spPr>
      </p:pic>
    </p:spTree>
    <p:extLst>
      <p:ext uri="{BB962C8B-B14F-4D97-AF65-F5344CB8AC3E}">
        <p14:creationId xmlns:p14="http://schemas.microsoft.com/office/powerpoint/2010/main" val="13727841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37</Slides>
  <Notes>10</Notes>
  <HiddenSlides>8</HiddenSlide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An AMT EXCLUSIVE: Race to the Top </vt:lpstr>
      <vt:lpstr>What is Race to the Top?</vt:lpstr>
      <vt:lpstr>What is Race to the Top?</vt:lpstr>
      <vt:lpstr>It all began in 2014...</vt:lpstr>
      <vt:lpstr>Timeline—where we started</vt:lpstr>
      <vt:lpstr>Timeline—where we are today</vt:lpstr>
      <vt:lpstr>How do we measure success?  CARES DATA</vt:lpstr>
      <vt:lpstr>Detailed breakdown of events</vt:lpstr>
      <vt:lpstr>Utstein Survival Report: 2018</vt:lpstr>
      <vt:lpstr>AMT Bystander Witnessed Asystole  Cardiac Arrests</vt:lpstr>
      <vt:lpstr>AMT Bystander Witnessed PEA  Cardiac Arrests</vt:lpstr>
      <vt:lpstr>Where are we today?</vt:lpstr>
      <vt:lpstr>Tools We Utilize</vt:lpstr>
      <vt:lpstr>ResQCPR</vt:lpstr>
      <vt:lpstr>Quality Assurance vs. Quality Improvement</vt:lpstr>
      <vt:lpstr>Race to the Top ResQCPR Protocol</vt:lpstr>
      <vt:lpstr>QI Process:</vt:lpstr>
      <vt:lpstr>PowerPoint Presentation</vt:lpstr>
      <vt:lpstr>Things are not always as they seem...</vt:lpstr>
      <vt:lpstr>QI: CPR Trend Report</vt:lpstr>
      <vt:lpstr>Using Data to Drive Change</vt:lpstr>
      <vt:lpstr> Ventilatory Seal and the Effectiveness of ResQPOD</vt:lpstr>
      <vt:lpstr>New Airway Management Protocol</vt:lpstr>
      <vt:lpstr>So where are we now?</vt:lpstr>
      <vt:lpstr>City of Peoria Cardiac Arrest Survival</vt:lpstr>
      <vt:lpstr>AMT   All Cardiac Arrests</vt:lpstr>
      <vt:lpstr>PowerPoint Presentation</vt:lpstr>
      <vt:lpstr>PowerPoint Presentation</vt:lpstr>
      <vt:lpstr> AMT Bystander Witnessed V-fib/V-tach  Cardiac Arrests</vt:lpstr>
      <vt:lpstr>PowerPoint Presentation</vt:lpstr>
      <vt:lpstr>PowerPoint Presentation</vt:lpstr>
      <vt:lpstr> AMT All V-fib/V-tach  Cardiac Arrests</vt:lpstr>
      <vt:lpstr> AMT All Asystolic  Cardiac Arrests</vt:lpstr>
      <vt:lpstr> AMT All PEA Cardiac Arrests</vt:lpstr>
      <vt:lpstr>Timeline—where 2019 has taken us</vt:lpstr>
      <vt:lpstr>What we need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revision>178</cp:revision>
  <dcterms:created xsi:type="dcterms:W3CDTF">1601-01-01T00:00:00Z</dcterms:created>
  <dcterms:modified xsi:type="dcterms:W3CDTF">2019-08-21T19:06:52Z</dcterms:modified>
</cp:coreProperties>
</file>